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Neue Machina Ultra-Bold" charset="1" panose="00000900000000000000"/>
      <p:regular r:id="rId18"/>
    </p:embeddedFont>
    <p:embeddedFont>
      <p:font typeface="Montserrat Medium" charset="1" panose="00000600000000000000"/>
      <p:regular r:id="rId19"/>
    </p:embeddedFont>
    <p:embeddedFont>
      <p:font typeface="Montserrat Bold" charset="1" panose="00000800000000000000"/>
      <p:regular r:id="rId20"/>
    </p:embeddedFont>
    <p:embeddedFont>
      <p:font typeface="Montserrat" charset="1" panose="00000500000000000000"/>
      <p:regular r:id="rId21"/>
    </p:embeddedFont>
    <p:embeddedFont>
      <p:font typeface="Raleway" charset="1" panose="000000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3.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 Id="rId9" Target="../media/image2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3.png" Type="http://schemas.openxmlformats.org/officeDocument/2006/relationships/image"/><Relationship Id="rId9" Target="../media/image1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5.png" Type="http://schemas.openxmlformats.org/officeDocument/2006/relationships/image"/><Relationship Id="rId9" Target="../media/image1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 Id="rId9" Target="../media/image1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1.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 Id="rId9" Target="../media/image2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4926720"/>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71731" y="6544095"/>
            <a:ext cx="6009009" cy="6009009"/>
          </a:xfrm>
          <a:custGeom>
            <a:avLst/>
            <a:gdLst/>
            <a:ahLst/>
            <a:cxnLst/>
            <a:rect r="r" b="b" t="t" l="l"/>
            <a:pathLst>
              <a:path h="6009009" w="6009009">
                <a:moveTo>
                  <a:pt x="0" y="0"/>
                </a:moveTo>
                <a:lnTo>
                  <a:pt x="6009009" y="0"/>
                </a:lnTo>
                <a:lnTo>
                  <a:pt x="6009009" y="6009010"/>
                </a:lnTo>
                <a:lnTo>
                  <a:pt x="0" y="60090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8100000">
            <a:off x="11884038" y="6896830"/>
            <a:ext cx="8209501" cy="6060105"/>
          </a:xfrm>
          <a:custGeom>
            <a:avLst/>
            <a:gdLst/>
            <a:ahLst/>
            <a:cxnLst/>
            <a:rect r="r" b="b" t="t" l="l"/>
            <a:pathLst>
              <a:path h="6060105" w="8209501">
                <a:moveTo>
                  <a:pt x="0" y="0"/>
                </a:moveTo>
                <a:lnTo>
                  <a:pt x="8209501" y="0"/>
                </a:lnTo>
                <a:lnTo>
                  <a:pt x="8209501" y="6060105"/>
                </a:lnTo>
                <a:lnTo>
                  <a:pt x="0" y="60601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1393429">
            <a:off x="12271558" y="6401948"/>
            <a:ext cx="4723918" cy="2308815"/>
          </a:xfrm>
          <a:custGeom>
            <a:avLst/>
            <a:gdLst/>
            <a:ahLst/>
            <a:cxnLst/>
            <a:rect r="r" b="b" t="t" l="l"/>
            <a:pathLst>
              <a:path h="2308815" w="4723918">
                <a:moveTo>
                  <a:pt x="0" y="0"/>
                </a:moveTo>
                <a:lnTo>
                  <a:pt x="4723917" y="0"/>
                </a:lnTo>
                <a:lnTo>
                  <a:pt x="4723917" y="2308815"/>
                </a:lnTo>
                <a:lnTo>
                  <a:pt x="0" y="2308815"/>
                </a:lnTo>
                <a:lnTo>
                  <a:pt x="0" y="0"/>
                </a:lnTo>
                <a:close/>
              </a:path>
            </a:pathLst>
          </a:custGeom>
          <a:blipFill>
            <a:blip r:embed="rId8"/>
            <a:stretch>
              <a:fillRect l="0" t="0" r="0" b="0"/>
            </a:stretch>
          </a:blipFill>
        </p:spPr>
      </p:sp>
      <p:sp>
        <p:nvSpPr>
          <p:cNvPr name="Freeform 6" id="6"/>
          <p:cNvSpPr/>
          <p:nvPr/>
        </p:nvSpPr>
        <p:spPr>
          <a:xfrm flipH="false" flipV="false" rot="0">
            <a:off x="6870470" y="7255919"/>
            <a:ext cx="4327479" cy="953412"/>
          </a:xfrm>
          <a:custGeom>
            <a:avLst/>
            <a:gdLst/>
            <a:ahLst/>
            <a:cxnLst/>
            <a:rect r="r" b="b" t="t" l="l"/>
            <a:pathLst>
              <a:path h="953412" w="4327479">
                <a:moveTo>
                  <a:pt x="0" y="0"/>
                </a:moveTo>
                <a:lnTo>
                  <a:pt x="4327479" y="0"/>
                </a:lnTo>
                <a:lnTo>
                  <a:pt x="4327479" y="953412"/>
                </a:lnTo>
                <a:lnTo>
                  <a:pt x="0" y="953412"/>
                </a:lnTo>
                <a:lnTo>
                  <a:pt x="0" y="0"/>
                </a:lnTo>
                <a:close/>
              </a:path>
            </a:pathLst>
          </a:custGeom>
          <a:blipFill>
            <a:blip r:embed="rId9"/>
            <a:stretch>
              <a:fillRect l="0" t="-45082" r="0" b="-8106"/>
            </a:stretch>
          </a:blipFill>
        </p:spPr>
      </p:sp>
      <p:sp>
        <p:nvSpPr>
          <p:cNvPr name="Freeform 7" id="7"/>
          <p:cNvSpPr/>
          <p:nvPr/>
        </p:nvSpPr>
        <p:spPr>
          <a:xfrm flipH="false" flipV="false" rot="0">
            <a:off x="1732774" y="2271889"/>
            <a:ext cx="3597907" cy="3671334"/>
          </a:xfrm>
          <a:custGeom>
            <a:avLst/>
            <a:gdLst/>
            <a:ahLst/>
            <a:cxnLst/>
            <a:rect r="r" b="b" t="t" l="l"/>
            <a:pathLst>
              <a:path h="3671334" w="3597907">
                <a:moveTo>
                  <a:pt x="0" y="0"/>
                </a:moveTo>
                <a:lnTo>
                  <a:pt x="3597907" y="0"/>
                </a:lnTo>
                <a:lnTo>
                  <a:pt x="3597907" y="3671334"/>
                </a:lnTo>
                <a:lnTo>
                  <a:pt x="0" y="3671334"/>
                </a:lnTo>
                <a:lnTo>
                  <a:pt x="0" y="0"/>
                </a:lnTo>
                <a:close/>
              </a:path>
            </a:pathLst>
          </a:custGeom>
          <a:blipFill>
            <a:blip r:embed="rId10"/>
            <a:stretch>
              <a:fillRect l="0" t="0" r="0" b="0"/>
            </a:stretch>
          </a:blipFill>
        </p:spPr>
      </p:sp>
      <p:sp>
        <p:nvSpPr>
          <p:cNvPr name="Freeform 8" id="8"/>
          <p:cNvSpPr/>
          <p:nvPr/>
        </p:nvSpPr>
        <p:spPr>
          <a:xfrm flipH="false" flipV="false" rot="3042606">
            <a:off x="-947227" y="8169399"/>
            <a:ext cx="4602247" cy="3514966"/>
          </a:xfrm>
          <a:custGeom>
            <a:avLst/>
            <a:gdLst/>
            <a:ahLst/>
            <a:cxnLst/>
            <a:rect r="r" b="b" t="t" l="l"/>
            <a:pathLst>
              <a:path h="3514966" w="4602247">
                <a:moveTo>
                  <a:pt x="0" y="0"/>
                </a:moveTo>
                <a:lnTo>
                  <a:pt x="4602247" y="0"/>
                </a:lnTo>
                <a:lnTo>
                  <a:pt x="4602247" y="3514967"/>
                </a:lnTo>
                <a:lnTo>
                  <a:pt x="0" y="3514967"/>
                </a:lnTo>
                <a:lnTo>
                  <a:pt x="0" y="0"/>
                </a:lnTo>
                <a:close/>
              </a:path>
            </a:pathLst>
          </a:custGeom>
          <a:blipFill>
            <a:blip r:embed="rId11"/>
            <a:stretch>
              <a:fillRect l="0" t="0" r="0" b="0"/>
            </a:stretch>
          </a:blipFill>
        </p:spPr>
      </p:sp>
      <p:sp>
        <p:nvSpPr>
          <p:cNvPr name="TextBox 9" id="9"/>
          <p:cNvSpPr txBox="true"/>
          <p:nvPr/>
        </p:nvSpPr>
        <p:spPr>
          <a:xfrm rot="0">
            <a:off x="4937324" y="2939084"/>
            <a:ext cx="8193771" cy="3675913"/>
          </a:xfrm>
          <a:prstGeom prst="rect">
            <a:avLst/>
          </a:prstGeom>
        </p:spPr>
        <p:txBody>
          <a:bodyPr anchor="t" rtlCol="false" tIns="0" lIns="0" bIns="0" rIns="0">
            <a:spAutoFit/>
          </a:bodyPr>
          <a:lstStyle/>
          <a:p>
            <a:pPr algn="ctr">
              <a:lnSpc>
                <a:spcPts val="14740"/>
              </a:lnSpc>
            </a:pPr>
            <a:r>
              <a:rPr lang="en-US" sz="10529">
                <a:solidFill>
                  <a:srgbClr val="FFFFFF"/>
                </a:solidFill>
                <a:latin typeface="Neue Machina Ultra-Bold"/>
              </a:rPr>
              <a:t>Big Data Analysis</a:t>
            </a:r>
          </a:p>
        </p:txBody>
      </p:sp>
      <p:sp>
        <p:nvSpPr>
          <p:cNvPr name="TextBox 10" id="10"/>
          <p:cNvSpPr txBox="true"/>
          <p:nvPr/>
        </p:nvSpPr>
        <p:spPr>
          <a:xfrm rot="0">
            <a:off x="7531188" y="7260649"/>
            <a:ext cx="3006042" cy="896327"/>
          </a:xfrm>
          <a:prstGeom prst="rect">
            <a:avLst/>
          </a:prstGeom>
        </p:spPr>
        <p:txBody>
          <a:bodyPr anchor="t" rtlCol="false" tIns="0" lIns="0" bIns="0" rIns="0">
            <a:spAutoFit/>
          </a:bodyPr>
          <a:lstStyle/>
          <a:p>
            <a:pPr algn="ctr">
              <a:lnSpc>
                <a:spcPts val="3621"/>
              </a:lnSpc>
            </a:pPr>
            <a:r>
              <a:rPr lang="en-US" sz="2586">
                <a:solidFill>
                  <a:srgbClr val="01204C"/>
                </a:solidFill>
                <a:latin typeface="Montserrat Medium"/>
              </a:rPr>
              <a:t>Team Project Proposal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87719" y="-294256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14326" y="6543974"/>
            <a:ext cx="5428652" cy="5428652"/>
          </a:xfrm>
          <a:custGeom>
            <a:avLst/>
            <a:gdLst/>
            <a:ahLst/>
            <a:cxnLst/>
            <a:rect r="r" b="b" t="t" l="l"/>
            <a:pathLst>
              <a:path h="5428652" w="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028700" y="3342394"/>
            <a:ext cx="4290504" cy="4970298"/>
            <a:chOff x="0" y="0"/>
            <a:chExt cx="1565187" cy="1813178"/>
          </a:xfrm>
        </p:grpSpPr>
        <p:sp>
          <p:nvSpPr>
            <p:cNvPr name="Freeform 5" id="5"/>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AutoShape 6" id="6"/>
          <p:cNvSpPr/>
          <p:nvPr/>
        </p:nvSpPr>
        <p:spPr>
          <a:xfrm rot="-5400000">
            <a:off x="3930071" y="5631302"/>
            <a:ext cx="3774193" cy="0"/>
          </a:xfrm>
          <a:prstGeom prst="line">
            <a:avLst/>
          </a:prstGeom>
          <a:ln cap="flat" w="19050">
            <a:solidFill>
              <a:srgbClr val="FFFFFF"/>
            </a:solidFill>
            <a:prstDash val="solid"/>
            <a:headEnd type="none" len="sm" w="sm"/>
            <a:tailEnd type="none" len="sm" w="sm"/>
          </a:ln>
        </p:spPr>
      </p:sp>
      <p:grpSp>
        <p:nvGrpSpPr>
          <p:cNvPr name="Group 7" id="7"/>
          <p:cNvGrpSpPr/>
          <p:nvPr/>
        </p:nvGrpSpPr>
        <p:grpSpPr>
          <a:xfrm rot="0">
            <a:off x="6225828" y="3342394"/>
            <a:ext cx="4290504" cy="4970298"/>
            <a:chOff x="0" y="0"/>
            <a:chExt cx="1565187" cy="1813178"/>
          </a:xfrm>
        </p:grpSpPr>
        <p:sp>
          <p:nvSpPr>
            <p:cNvPr name="Freeform 8" id="8"/>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AutoShape 9" id="9"/>
          <p:cNvSpPr/>
          <p:nvPr/>
        </p:nvSpPr>
        <p:spPr>
          <a:xfrm rot="-5400000">
            <a:off x="9191962" y="5631302"/>
            <a:ext cx="3774193" cy="0"/>
          </a:xfrm>
          <a:prstGeom prst="line">
            <a:avLst/>
          </a:prstGeom>
          <a:ln cap="flat" w="19050">
            <a:solidFill>
              <a:srgbClr val="FFFFFF"/>
            </a:solidFill>
            <a:prstDash val="solid"/>
            <a:headEnd type="none" len="sm" w="sm"/>
            <a:tailEnd type="none" len="sm" w="sm"/>
          </a:ln>
        </p:spPr>
      </p:sp>
      <p:sp>
        <p:nvSpPr>
          <p:cNvPr name="Freeform 10" id="10"/>
          <p:cNvSpPr/>
          <p:nvPr/>
        </p:nvSpPr>
        <p:spPr>
          <a:xfrm flipH="false" flipV="false" rot="0">
            <a:off x="14925882" y="6874980"/>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1487719" y="3342394"/>
            <a:ext cx="4290504" cy="4970298"/>
            <a:chOff x="0" y="0"/>
            <a:chExt cx="1565187" cy="1813178"/>
          </a:xfrm>
        </p:grpSpPr>
        <p:sp>
          <p:nvSpPr>
            <p:cNvPr name="Freeform 12" id="12"/>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Freeform 13" id="13"/>
          <p:cNvSpPr/>
          <p:nvPr/>
        </p:nvSpPr>
        <p:spPr>
          <a:xfrm flipH="false" flipV="false" rot="-320654">
            <a:off x="15023685" y="2224"/>
            <a:ext cx="4471230" cy="2308815"/>
          </a:xfrm>
          <a:custGeom>
            <a:avLst/>
            <a:gdLst/>
            <a:ahLst/>
            <a:cxnLst/>
            <a:rect r="r" b="b" t="t" l="l"/>
            <a:pathLst>
              <a:path h="2308815" w="4471230">
                <a:moveTo>
                  <a:pt x="0" y="0"/>
                </a:moveTo>
                <a:lnTo>
                  <a:pt x="4471230" y="0"/>
                </a:lnTo>
                <a:lnTo>
                  <a:pt x="4471230" y="2308815"/>
                </a:lnTo>
                <a:lnTo>
                  <a:pt x="0" y="2308815"/>
                </a:lnTo>
                <a:lnTo>
                  <a:pt x="0" y="0"/>
                </a:lnTo>
                <a:close/>
              </a:path>
            </a:pathLst>
          </a:custGeom>
          <a:blipFill>
            <a:blip r:embed="rId6"/>
            <a:stretch>
              <a:fillRect l="0" t="0" r="-5651" b="0"/>
            </a:stretch>
          </a:blipFill>
        </p:spPr>
      </p:sp>
      <p:sp>
        <p:nvSpPr>
          <p:cNvPr name="Freeform 14" id="14"/>
          <p:cNvSpPr/>
          <p:nvPr/>
        </p:nvSpPr>
        <p:spPr>
          <a:xfrm flipH="false" flipV="false" rot="4661459">
            <a:off x="-860948" y="8286627"/>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7"/>
            <a:stretch>
              <a:fillRect l="0" t="0" r="0" b="0"/>
            </a:stretch>
          </a:blipFill>
        </p:spPr>
      </p:sp>
      <p:sp>
        <p:nvSpPr>
          <p:cNvPr name="Freeform 15" id="15"/>
          <p:cNvSpPr/>
          <p:nvPr/>
        </p:nvSpPr>
        <p:spPr>
          <a:xfrm flipH="false" flipV="false" rot="0">
            <a:off x="15778223" y="6543974"/>
            <a:ext cx="7210834" cy="5994006"/>
          </a:xfrm>
          <a:custGeom>
            <a:avLst/>
            <a:gdLst/>
            <a:ahLst/>
            <a:cxnLst/>
            <a:rect r="r" b="b" t="t" l="l"/>
            <a:pathLst>
              <a:path h="5994006" w="7210834">
                <a:moveTo>
                  <a:pt x="0" y="0"/>
                </a:moveTo>
                <a:lnTo>
                  <a:pt x="7210834" y="0"/>
                </a:lnTo>
                <a:lnTo>
                  <a:pt x="7210834" y="5994006"/>
                </a:lnTo>
                <a:lnTo>
                  <a:pt x="0" y="5994006"/>
                </a:lnTo>
                <a:lnTo>
                  <a:pt x="0" y="0"/>
                </a:lnTo>
                <a:close/>
              </a:path>
            </a:pathLst>
          </a:custGeom>
          <a:blipFill>
            <a:blip r:embed="rId8"/>
            <a:stretch>
              <a:fillRect l="0" t="0" r="0" b="0"/>
            </a:stretch>
          </a:blipFill>
        </p:spPr>
      </p:sp>
      <p:sp>
        <p:nvSpPr>
          <p:cNvPr name="Freeform 16" id="16"/>
          <p:cNvSpPr/>
          <p:nvPr/>
        </p:nvSpPr>
        <p:spPr>
          <a:xfrm flipH="false" flipV="false" rot="0">
            <a:off x="10638155" y="8541597"/>
            <a:ext cx="1312949" cy="1312949"/>
          </a:xfrm>
          <a:custGeom>
            <a:avLst/>
            <a:gdLst/>
            <a:ahLst/>
            <a:cxnLst/>
            <a:rect r="r" b="b" t="t" l="l"/>
            <a:pathLst>
              <a:path h="1312949" w="1312949">
                <a:moveTo>
                  <a:pt x="0" y="0"/>
                </a:moveTo>
                <a:lnTo>
                  <a:pt x="1312949" y="0"/>
                </a:lnTo>
                <a:lnTo>
                  <a:pt x="1312949" y="1312950"/>
                </a:lnTo>
                <a:lnTo>
                  <a:pt x="0" y="1312950"/>
                </a:lnTo>
                <a:lnTo>
                  <a:pt x="0" y="0"/>
                </a:lnTo>
                <a:close/>
              </a:path>
            </a:pathLst>
          </a:custGeom>
          <a:blipFill>
            <a:blip r:embed="rId9"/>
            <a:stretch>
              <a:fillRect l="0" t="0" r="0" b="0"/>
            </a:stretch>
          </a:blipFill>
        </p:spPr>
      </p:sp>
      <p:sp>
        <p:nvSpPr>
          <p:cNvPr name="Freeform 17" id="17"/>
          <p:cNvSpPr/>
          <p:nvPr/>
        </p:nvSpPr>
        <p:spPr>
          <a:xfrm flipH="false" flipV="false" rot="0">
            <a:off x="1028700" y="6312544"/>
            <a:ext cx="14749418" cy="1762338"/>
          </a:xfrm>
          <a:custGeom>
            <a:avLst/>
            <a:gdLst/>
            <a:ahLst/>
            <a:cxnLst/>
            <a:rect r="r" b="b" t="t" l="l"/>
            <a:pathLst>
              <a:path h="1762338" w="14749418">
                <a:moveTo>
                  <a:pt x="0" y="0"/>
                </a:moveTo>
                <a:lnTo>
                  <a:pt x="14749418" y="0"/>
                </a:lnTo>
                <a:lnTo>
                  <a:pt x="14749418" y="1762339"/>
                </a:lnTo>
                <a:lnTo>
                  <a:pt x="0" y="1762339"/>
                </a:lnTo>
                <a:lnTo>
                  <a:pt x="0" y="0"/>
                </a:lnTo>
                <a:close/>
              </a:path>
            </a:pathLst>
          </a:custGeom>
          <a:blipFill>
            <a:blip r:embed="rId10"/>
            <a:stretch>
              <a:fillRect l="0" t="0" r="0" b="0"/>
            </a:stretch>
          </a:blipFill>
        </p:spPr>
      </p:sp>
      <p:sp>
        <p:nvSpPr>
          <p:cNvPr name="TextBox 18" id="18"/>
          <p:cNvSpPr txBox="true"/>
          <p:nvPr/>
        </p:nvSpPr>
        <p:spPr>
          <a:xfrm rot="0">
            <a:off x="1028700" y="866775"/>
            <a:ext cx="11131398" cy="1385872"/>
          </a:xfrm>
          <a:prstGeom prst="rect">
            <a:avLst/>
          </a:prstGeom>
        </p:spPr>
        <p:txBody>
          <a:bodyPr anchor="t" rtlCol="false" tIns="0" lIns="0" bIns="0" rIns="0">
            <a:spAutoFit/>
          </a:bodyPr>
          <a:lstStyle/>
          <a:p>
            <a:pPr algn="l">
              <a:lnSpc>
                <a:spcPts val="11288"/>
              </a:lnSpc>
            </a:pPr>
            <a:r>
              <a:rPr lang="en-US" sz="8063">
                <a:solidFill>
                  <a:srgbClr val="FFFFFF"/>
                </a:solidFill>
                <a:latin typeface="Neue Machina Ultra-Bold"/>
              </a:rPr>
              <a:t>Data analysis tools</a:t>
            </a:r>
          </a:p>
        </p:txBody>
      </p:sp>
      <p:sp>
        <p:nvSpPr>
          <p:cNvPr name="TextBox 19" id="19"/>
          <p:cNvSpPr txBox="true"/>
          <p:nvPr/>
        </p:nvSpPr>
        <p:spPr>
          <a:xfrm rot="0">
            <a:off x="1370371" y="3741078"/>
            <a:ext cx="2598564"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1</a:t>
            </a:r>
          </a:p>
        </p:txBody>
      </p:sp>
      <p:sp>
        <p:nvSpPr>
          <p:cNvPr name="TextBox 20" id="20"/>
          <p:cNvSpPr txBox="true"/>
          <p:nvPr/>
        </p:nvSpPr>
        <p:spPr>
          <a:xfrm rot="0">
            <a:off x="1370371" y="5135245"/>
            <a:ext cx="2991261" cy="682625"/>
          </a:xfrm>
          <a:prstGeom prst="rect">
            <a:avLst/>
          </a:prstGeom>
        </p:spPr>
        <p:txBody>
          <a:bodyPr anchor="t" rtlCol="false" tIns="0" lIns="0" bIns="0" rIns="0">
            <a:spAutoFit/>
          </a:bodyPr>
          <a:lstStyle/>
          <a:p>
            <a:pPr algn="l" marL="431797" indent="-215899" lvl="1">
              <a:lnSpc>
                <a:spcPts val="2799"/>
              </a:lnSpc>
              <a:buFont typeface="Arial"/>
              <a:buChar char="•"/>
            </a:pPr>
            <a:r>
              <a:rPr lang="en-US" sz="1999">
                <a:solidFill>
                  <a:srgbClr val="FFFFFF"/>
                </a:solidFill>
                <a:latin typeface="Montserrat"/>
              </a:rPr>
              <a:t>Comprehensive Twitch Analytics</a:t>
            </a:r>
          </a:p>
        </p:txBody>
      </p:sp>
      <p:sp>
        <p:nvSpPr>
          <p:cNvPr name="TextBox 21" id="21"/>
          <p:cNvSpPr txBox="true"/>
          <p:nvPr/>
        </p:nvSpPr>
        <p:spPr>
          <a:xfrm rot="0">
            <a:off x="6567500" y="3741078"/>
            <a:ext cx="2598564"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2</a:t>
            </a:r>
          </a:p>
        </p:txBody>
      </p:sp>
      <p:sp>
        <p:nvSpPr>
          <p:cNvPr name="TextBox 22" id="22"/>
          <p:cNvSpPr txBox="true"/>
          <p:nvPr/>
        </p:nvSpPr>
        <p:spPr>
          <a:xfrm rot="0">
            <a:off x="6567500" y="5105400"/>
            <a:ext cx="3473733" cy="692150"/>
          </a:xfrm>
          <a:prstGeom prst="rect">
            <a:avLst/>
          </a:prstGeom>
        </p:spPr>
        <p:txBody>
          <a:bodyPr anchor="t" rtlCol="false" tIns="0" lIns="0" bIns="0" rIns="0">
            <a:spAutoFit/>
          </a:bodyPr>
          <a:lstStyle/>
          <a:p>
            <a:pPr algn="l" marL="431801" indent="-215900" lvl="1">
              <a:lnSpc>
                <a:spcPts val="2800"/>
              </a:lnSpc>
              <a:buFont typeface="Arial"/>
              <a:buChar char="•"/>
            </a:pPr>
            <a:r>
              <a:rPr lang="en-US" sz="2000">
                <a:solidFill>
                  <a:srgbClr val="FFFFFF"/>
                </a:solidFill>
                <a:latin typeface="Montserrat"/>
              </a:rPr>
              <a:t>Audience Engagement Insights:</a:t>
            </a:r>
          </a:p>
        </p:txBody>
      </p:sp>
      <p:sp>
        <p:nvSpPr>
          <p:cNvPr name="TextBox 23" id="23"/>
          <p:cNvSpPr txBox="true"/>
          <p:nvPr/>
        </p:nvSpPr>
        <p:spPr>
          <a:xfrm rot="0">
            <a:off x="11797843" y="5125720"/>
            <a:ext cx="3670257" cy="692150"/>
          </a:xfrm>
          <a:prstGeom prst="rect">
            <a:avLst/>
          </a:prstGeom>
        </p:spPr>
        <p:txBody>
          <a:bodyPr anchor="t" rtlCol="false" tIns="0" lIns="0" bIns="0" rIns="0">
            <a:spAutoFit/>
          </a:bodyPr>
          <a:lstStyle/>
          <a:p>
            <a:pPr algn="l" marL="431801" indent="-215900" lvl="1">
              <a:lnSpc>
                <a:spcPts val="2800"/>
              </a:lnSpc>
              <a:buFont typeface="Arial"/>
              <a:buChar char="•"/>
            </a:pPr>
            <a:r>
              <a:rPr lang="en-US" sz="2000">
                <a:solidFill>
                  <a:srgbClr val="FFFFFF"/>
                </a:solidFill>
                <a:latin typeface="Montserrat"/>
              </a:rPr>
              <a:t>Customizable Dashboards and Report</a:t>
            </a:r>
          </a:p>
        </p:txBody>
      </p:sp>
      <p:sp>
        <p:nvSpPr>
          <p:cNvPr name="TextBox 24" id="24"/>
          <p:cNvSpPr txBox="true"/>
          <p:nvPr/>
        </p:nvSpPr>
        <p:spPr>
          <a:xfrm rot="0">
            <a:off x="11951104" y="3741078"/>
            <a:ext cx="2598564"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3</a:t>
            </a:r>
          </a:p>
        </p:txBody>
      </p:sp>
      <p:sp>
        <p:nvSpPr>
          <p:cNvPr name="TextBox 25" id="25"/>
          <p:cNvSpPr txBox="true"/>
          <p:nvPr/>
        </p:nvSpPr>
        <p:spPr>
          <a:xfrm rot="0">
            <a:off x="6225828" y="8607968"/>
            <a:ext cx="4589156"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StreamBee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354044" y="1024236"/>
            <a:ext cx="6896632" cy="6896632"/>
          </a:xfrm>
          <a:custGeom>
            <a:avLst/>
            <a:gdLst/>
            <a:ahLst/>
            <a:cxnLst/>
            <a:rect r="r" b="b" t="t" l="l"/>
            <a:pathLst>
              <a:path h="6896632" w="6896632">
                <a:moveTo>
                  <a:pt x="0" y="0"/>
                </a:moveTo>
                <a:lnTo>
                  <a:pt x="6896633" y="0"/>
                </a:lnTo>
                <a:lnTo>
                  <a:pt x="6896633" y="6896632"/>
                </a:lnTo>
                <a:lnTo>
                  <a:pt x="0" y="6896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831439" y="3191290"/>
            <a:ext cx="8086060" cy="8086060"/>
          </a:xfrm>
          <a:custGeom>
            <a:avLst/>
            <a:gdLst/>
            <a:ahLst/>
            <a:cxnLst/>
            <a:rect r="r" b="b" t="t" l="l"/>
            <a:pathLst>
              <a:path h="8086060" w="8086060">
                <a:moveTo>
                  <a:pt x="0" y="0"/>
                </a:moveTo>
                <a:lnTo>
                  <a:pt x="8086061" y="0"/>
                </a:lnTo>
                <a:lnTo>
                  <a:pt x="8086061"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11928816" y="449266"/>
            <a:ext cx="12718369" cy="9388469"/>
          </a:xfrm>
          <a:custGeom>
            <a:avLst/>
            <a:gdLst/>
            <a:ahLst/>
            <a:cxnLst/>
            <a:rect r="r" b="b" t="t" l="l"/>
            <a:pathLst>
              <a:path h="9388469" w="12718369">
                <a:moveTo>
                  <a:pt x="0" y="0"/>
                </a:moveTo>
                <a:lnTo>
                  <a:pt x="12718368" y="0"/>
                </a:lnTo>
                <a:lnTo>
                  <a:pt x="12718368"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2403862" y="2903539"/>
            <a:ext cx="5366128" cy="5017329"/>
          </a:xfrm>
          <a:custGeom>
            <a:avLst/>
            <a:gdLst/>
            <a:ahLst/>
            <a:cxnLst/>
            <a:rect r="r" b="b" t="t" l="l"/>
            <a:pathLst>
              <a:path h="5017329" w="5366128">
                <a:moveTo>
                  <a:pt x="0" y="0"/>
                </a:moveTo>
                <a:lnTo>
                  <a:pt x="5366128" y="0"/>
                </a:lnTo>
                <a:lnTo>
                  <a:pt x="5366128" y="5017329"/>
                </a:lnTo>
                <a:lnTo>
                  <a:pt x="0" y="5017329"/>
                </a:lnTo>
                <a:lnTo>
                  <a:pt x="0" y="0"/>
                </a:lnTo>
                <a:close/>
              </a:path>
            </a:pathLst>
          </a:custGeom>
          <a:blipFill>
            <a:blip r:embed="rId8"/>
            <a:stretch>
              <a:fillRect l="0" t="0" r="0" b="0"/>
            </a:stretch>
          </a:blipFill>
        </p:spPr>
      </p:sp>
      <p:sp>
        <p:nvSpPr>
          <p:cNvPr name="TextBox 6" id="6"/>
          <p:cNvSpPr txBox="true"/>
          <p:nvPr/>
        </p:nvSpPr>
        <p:spPr>
          <a:xfrm rot="0">
            <a:off x="5069826" y="1960725"/>
            <a:ext cx="8148349" cy="1685603"/>
          </a:xfrm>
          <a:prstGeom prst="rect">
            <a:avLst/>
          </a:prstGeom>
        </p:spPr>
        <p:txBody>
          <a:bodyPr anchor="t" rtlCol="false" tIns="0" lIns="0" bIns="0" rIns="0">
            <a:spAutoFit/>
          </a:bodyPr>
          <a:lstStyle/>
          <a:p>
            <a:pPr algn="l">
              <a:lnSpc>
                <a:spcPts val="13667"/>
              </a:lnSpc>
            </a:pPr>
            <a:r>
              <a:rPr lang="en-US" sz="9762">
                <a:solidFill>
                  <a:srgbClr val="FFFFFF"/>
                </a:solidFill>
                <a:latin typeface="Neue Machina Ultra-Bold"/>
              </a:rPr>
              <a:t>Conclusion </a:t>
            </a:r>
          </a:p>
        </p:txBody>
      </p:sp>
      <p:sp>
        <p:nvSpPr>
          <p:cNvPr name="TextBox 7" id="7"/>
          <p:cNvSpPr txBox="true"/>
          <p:nvPr/>
        </p:nvSpPr>
        <p:spPr>
          <a:xfrm rot="0">
            <a:off x="2753983" y="4424927"/>
            <a:ext cx="12780034" cy="3589655"/>
          </a:xfrm>
          <a:prstGeom prst="rect">
            <a:avLst/>
          </a:prstGeom>
        </p:spPr>
        <p:txBody>
          <a:bodyPr anchor="t" rtlCol="false" tIns="0" lIns="0" bIns="0" rIns="0">
            <a:spAutoFit/>
          </a:bodyPr>
          <a:lstStyle/>
          <a:p>
            <a:pPr algn="ctr">
              <a:lnSpc>
                <a:spcPts val="3220"/>
              </a:lnSpc>
              <a:spcBef>
                <a:spcPct val="0"/>
              </a:spcBef>
            </a:pPr>
            <a:r>
              <a:rPr lang="en-US" sz="2300">
                <a:solidFill>
                  <a:srgbClr val="FFFFFF"/>
                </a:solidFill>
                <a:latin typeface="Montserrat"/>
              </a:rPr>
              <a:t>In conclusion, conducting a survey on data analytics for Twitch streaming promises to shed light on key aspects of viewer engagement, content preferences, and platform usability. By following a comprehensive plan of action, we aim to gather valuable insights that will empower content creators and platform administrators to make informed decisions, optimize strategies, and enhance the overall streaming experience. As we embark on this journey, we anticipate that the findings from the survey will not only benefit individual streamers but also contribute to the broader evolution and improvement of the Twitch platform, shaping the future of online entertainment in profound ways.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354044" y="1024236"/>
            <a:ext cx="6896632" cy="6896632"/>
          </a:xfrm>
          <a:custGeom>
            <a:avLst/>
            <a:gdLst/>
            <a:ahLst/>
            <a:cxnLst/>
            <a:rect r="r" b="b" t="t" l="l"/>
            <a:pathLst>
              <a:path h="6896632" w="6896632">
                <a:moveTo>
                  <a:pt x="0" y="0"/>
                </a:moveTo>
                <a:lnTo>
                  <a:pt x="6896633" y="0"/>
                </a:lnTo>
                <a:lnTo>
                  <a:pt x="6896633" y="6896632"/>
                </a:lnTo>
                <a:lnTo>
                  <a:pt x="0" y="6896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831439" y="3191290"/>
            <a:ext cx="8086060" cy="8086060"/>
          </a:xfrm>
          <a:custGeom>
            <a:avLst/>
            <a:gdLst/>
            <a:ahLst/>
            <a:cxnLst/>
            <a:rect r="r" b="b" t="t" l="l"/>
            <a:pathLst>
              <a:path h="8086060" w="8086060">
                <a:moveTo>
                  <a:pt x="0" y="0"/>
                </a:moveTo>
                <a:lnTo>
                  <a:pt x="8086061" y="0"/>
                </a:lnTo>
                <a:lnTo>
                  <a:pt x="8086061"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11928816" y="449266"/>
            <a:ext cx="12718369" cy="9388469"/>
          </a:xfrm>
          <a:custGeom>
            <a:avLst/>
            <a:gdLst/>
            <a:ahLst/>
            <a:cxnLst/>
            <a:rect r="r" b="b" t="t" l="l"/>
            <a:pathLst>
              <a:path h="9388469" w="12718369">
                <a:moveTo>
                  <a:pt x="0" y="0"/>
                </a:moveTo>
                <a:lnTo>
                  <a:pt x="12718368" y="0"/>
                </a:lnTo>
                <a:lnTo>
                  <a:pt x="12718368"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823539" y="2903539"/>
            <a:ext cx="5366128" cy="5017329"/>
          </a:xfrm>
          <a:custGeom>
            <a:avLst/>
            <a:gdLst/>
            <a:ahLst/>
            <a:cxnLst/>
            <a:rect r="r" b="b" t="t" l="l"/>
            <a:pathLst>
              <a:path h="5017329" w="5366128">
                <a:moveTo>
                  <a:pt x="0" y="0"/>
                </a:moveTo>
                <a:lnTo>
                  <a:pt x="5366128" y="0"/>
                </a:lnTo>
                <a:lnTo>
                  <a:pt x="5366128" y="5017329"/>
                </a:lnTo>
                <a:lnTo>
                  <a:pt x="0" y="5017329"/>
                </a:lnTo>
                <a:lnTo>
                  <a:pt x="0" y="0"/>
                </a:lnTo>
                <a:close/>
              </a:path>
            </a:pathLst>
          </a:custGeom>
          <a:blipFill>
            <a:blip r:embed="rId8"/>
            <a:stretch>
              <a:fillRect l="0" t="0" r="0" b="0"/>
            </a:stretch>
          </a:blipFill>
        </p:spPr>
      </p:sp>
      <p:sp>
        <p:nvSpPr>
          <p:cNvPr name="TextBox 6" id="6"/>
          <p:cNvSpPr txBox="true"/>
          <p:nvPr/>
        </p:nvSpPr>
        <p:spPr>
          <a:xfrm rot="0">
            <a:off x="5069826" y="4200702"/>
            <a:ext cx="8148349" cy="1685570"/>
          </a:xfrm>
          <a:prstGeom prst="rect">
            <a:avLst/>
          </a:prstGeom>
        </p:spPr>
        <p:txBody>
          <a:bodyPr anchor="t" rtlCol="false" tIns="0" lIns="0" bIns="0" rIns="0">
            <a:spAutoFit/>
          </a:bodyPr>
          <a:lstStyle/>
          <a:p>
            <a:pPr algn="l">
              <a:lnSpc>
                <a:spcPts val="13667"/>
              </a:lnSpc>
            </a:pPr>
            <a:r>
              <a:rPr lang="en-US" sz="9762">
                <a:solidFill>
                  <a:srgbClr val="FFFFFF"/>
                </a:solidFill>
                <a:latin typeface="Neue Machina Ultra-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4415940" y="-2800358"/>
            <a:ext cx="8831880" cy="8831880"/>
          </a:xfrm>
          <a:custGeom>
            <a:avLst/>
            <a:gdLst/>
            <a:ahLst/>
            <a:cxnLst/>
            <a:rect r="r" b="b" t="t" l="l"/>
            <a:pathLst>
              <a:path h="8831880" w="8831880">
                <a:moveTo>
                  <a:pt x="0" y="0"/>
                </a:moveTo>
                <a:lnTo>
                  <a:pt x="8831880" y="0"/>
                </a:lnTo>
                <a:lnTo>
                  <a:pt x="8831880" y="8831880"/>
                </a:lnTo>
                <a:lnTo>
                  <a:pt x="0" y="88318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008264" y="99307"/>
            <a:ext cx="6511191" cy="11280306"/>
          </a:xfrm>
          <a:custGeom>
            <a:avLst/>
            <a:gdLst/>
            <a:ahLst/>
            <a:cxnLst/>
            <a:rect r="r" b="b" t="t" l="l"/>
            <a:pathLst>
              <a:path h="11280306" w="6511191">
                <a:moveTo>
                  <a:pt x="0" y="0"/>
                </a:moveTo>
                <a:lnTo>
                  <a:pt x="6511190" y="0"/>
                </a:lnTo>
                <a:lnTo>
                  <a:pt x="6511190" y="11280306"/>
                </a:lnTo>
                <a:lnTo>
                  <a:pt x="0" y="11280306"/>
                </a:lnTo>
                <a:lnTo>
                  <a:pt x="0" y="0"/>
                </a:lnTo>
                <a:close/>
              </a:path>
            </a:pathLst>
          </a:custGeom>
          <a:blipFill>
            <a:blip r:embed="rId4">
              <a:extLst>
                <a:ext uri="{96DAC541-7B7A-43D3-8B79-37D633B846F1}">
                  <asvg:svgBlip xmlns:asvg="http://schemas.microsoft.com/office/drawing/2016/SVG/main" r:embed="rId5"/>
                </a:ext>
              </a:extLst>
            </a:blip>
            <a:stretch>
              <a:fillRect l="-6862" t="0" r="-66382" b="0"/>
            </a:stretch>
          </a:blipFill>
        </p:spPr>
      </p:sp>
      <p:sp>
        <p:nvSpPr>
          <p:cNvPr name="Freeform 4" id="4"/>
          <p:cNvSpPr/>
          <p:nvPr/>
        </p:nvSpPr>
        <p:spPr>
          <a:xfrm flipH="false" flipV="false" rot="4238979">
            <a:off x="-345749" y="-2366999"/>
            <a:ext cx="3493701" cy="5774713"/>
          </a:xfrm>
          <a:custGeom>
            <a:avLst/>
            <a:gdLst/>
            <a:ahLst/>
            <a:cxnLst/>
            <a:rect r="r" b="b" t="t" l="l"/>
            <a:pathLst>
              <a:path h="5774713" w="3493701">
                <a:moveTo>
                  <a:pt x="0" y="0"/>
                </a:moveTo>
                <a:lnTo>
                  <a:pt x="3493702" y="0"/>
                </a:lnTo>
                <a:lnTo>
                  <a:pt x="3493702" y="5774713"/>
                </a:lnTo>
                <a:lnTo>
                  <a:pt x="0" y="5774713"/>
                </a:lnTo>
                <a:lnTo>
                  <a:pt x="0" y="0"/>
                </a:lnTo>
                <a:close/>
              </a:path>
            </a:pathLst>
          </a:custGeom>
          <a:blipFill>
            <a:blip r:embed="rId6"/>
            <a:stretch>
              <a:fillRect l="0" t="0" r="0" b="0"/>
            </a:stretch>
          </a:blipFill>
        </p:spPr>
      </p:sp>
      <p:sp>
        <p:nvSpPr>
          <p:cNvPr name="Freeform 5" id="5"/>
          <p:cNvSpPr/>
          <p:nvPr/>
        </p:nvSpPr>
        <p:spPr>
          <a:xfrm flipH="false" flipV="false" rot="-3223036">
            <a:off x="15631061" y="3684321"/>
            <a:ext cx="6022673" cy="3553377"/>
          </a:xfrm>
          <a:custGeom>
            <a:avLst/>
            <a:gdLst/>
            <a:ahLst/>
            <a:cxnLst/>
            <a:rect r="r" b="b" t="t" l="l"/>
            <a:pathLst>
              <a:path h="3553377" w="6022673">
                <a:moveTo>
                  <a:pt x="0" y="0"/>
                </a:moveTo>
                <a:lnTo>
                  <a:pt x="6022673" y="0"/>
                </a:lnTo>
                <a:lnTo>
                  <a:pt x="6022673" y="3553377"/>
                </a:lnTo>
                <a:lnTo>
                  <a:pt x="0" y="3553377"/>
                </a:lnTo>
                <a:lnTo>
                  <a:pt x="0" y="0"/>
                </a:lnTo>
                <a:close/>
              </a:path>
            </a:pathLst>
          </a:custGeom>
          <a:blipFill>
            <a:blip r:embed="rId7"/>
            <a:stretch>
              <a:fillRect l="0" t="0" r="0" b="0"/>
            </a:stretch>
          </a:blipFill>
        </p:spPr>
      </p:sp>
      <p:sp>
        <p:nvSpPr>
          <p:cNvPr name="TextBox 6" id="6"/>
          <p:cNvSpPr txBox="true"/>
          <p:nvPr/>
        </p:nvSpPr>
        <p:spPr>
          <a:xfrm rot="0">
            <a:off x="5296661" y="320333"/>
            <a:ext cx="7119102" cy="3419153"/>
          </a:xfrm>
          <a:prstGeom prst="rect">
            <a:avLst/>
          </a:prstGeom>
        </p:spPr>
        <p:txBody>
          <a:bodyPr anchor="t" rtlCol="false" tIns="0" lIns="0" bIns="0" rIns="0">
            <a:spAutoFit/>
          </a:bodyPr>
          <a:lstStyle/>
          <a:p>
            <a:pPr algn="ctr">
              <a:lnSpc>
                <a:spcPts val="13667"/>
              </a:lnSpc>
            </a:pPr>
            <a:r>
              <a:rPr lang="en-US" sz="9762">
                <a:solidFill>
                  <a:srgbClr val="FFFFFF"/>
                </a:solidFill>
                <a:latin typeface="Neue Machina Ultra-Bold"/>
              </a:rPr>
              <a:t>Les ptits chou</a:t>
            </a:r>
          </a:p>
        </p:txBody>
      </p:sp>
      <p:grpSp>
        <p:nvGrpSpPr>
          <p:cNvPr name="Group 7" id="7"/>
          <p:cNvGrpSpPr/>
          <p:nvPr/>
        </p:nvGrpSpPr>
        <p:grpSpPr>
          <a:xfrm rot="0">
            <a:off x="3696821" y="4114232"/>
            <a:ext cx="3843018" cy="1917290"/>
            <a:chOff x="0" y="0"/>
            <a:chExt cx="1565187" cy="780875"/>
          </a:xfrm>
        </p:grpSpPr>
        <p:sp>
          <p:nvSpPr>
            <p:cNvPr name="Freeform 8" id="8"/>
            <p:cNvSpPr/>
            <p:nvPr/>
          </p:nvSpPr>
          <p:spPr>
            <a:xfrm flipH="false" flipV="false" rot="0">
              <a:off x="0" y="0"/>
              <a:ext cx="1565188" cy="780876"/>
            </a:xfrm>
            <a:custGeom>
              <a:avLst/>
              <a:gdLst/>
              <a:ahLst/>
              <a:cxnLst/>
              <a:rect r="r" b="b" t="t" l="l"/>
              <a:pathLst>
                <a:path h="780876" w="1565188">
                  <a:moveTo>
                    <a:pt x="1440727" y="780875"/>
                  </a:moveTo>
                  <a:lnTo>
                    <a:pt x="124460" y="780875"/>
                  </a:lnTo>
                  <a:cubicBezTo>
                    <a:pt x="55880" y="780875"/>
                    <a:pt x="0" y="724995"/>
                    <a:pt x="0" y="656415"/>
                  </a:cubicBezTo>
                  <a:lnTo>
                    <a:pt x="0" y="124460"/>
                  </a:lnTo>
                  <a:cubicBezTo>
                    <a:pt x="0" y="55880"/>
                    <a:pt x="55880" y="0"/>
                    <a:pt x="124460" y="0"/>
                  </a:cubicBezTo>
                  <a:lnTo>
                    <a:pt x="1440727" y="0"/>
                  </a:lnTo>
                  <a:cubicBezTo>
                    <a:pt x="1509307" y="0"/>
                    <a:pt x="1565188" y="55880"/>
                    <a:pt x="1565188" y="124460"/>
                  </a:cubicBezTo>
                  <a:lnTo>
                    <a:pt x="1565188" y="656416"/>
                  </a:lnTo>
                  <a:cubicBezTo>
                    <a:pt x="1565188" y="724995"/>
                    <a:pt x="1509307" y="780876"/>
                    <a:pt x="1440727" y="780876"/>
                  </a:cubicBezTo>
                  <a:close/>
                </a:path>
              </a:pathLst>
            </a:custGeom>
            <a:solidFill>
              <a:srgbClr val="2D2F30">
                <a:alpha val="30980"/>
              </a:srgbClr>
            </a:solidFill>
          </p:spPr>
        </p:sp>
      </p:grpSp>
      <p:sp>
        <p:nvSpPr>
          <p:cNvPr name="TextBox 9" id="9"/>
          <p:cNvSpPr txBox="true"/>
          <p:nvPr/>
        </p:nvSpPr>
        <p:spPr>
          <a:xfrm rot="0">
            <a:off x="4008475" y="4649990"/>
            <a:ext cx="3219711" cy="806937"/>
          </a:xfrm>
          <a:prstGeom prst="rect">
            <a:avLst/>
          </a:prstGeom>
        </p:spPr>
        <p:txBody>
          <a:bodyPr anchor="t" rtlCol="false" tIns="0" lIns="0" bIns="0" rIns="0">
            <a:spAutoFit/>
          </a:bodyPr>
          <a:lstStyle/>
          <a:p>
            <a:pPr algn="ctr">
              <a:lnSpc>
                <a:spcPts val="3291"/>
              </a:lnSpc>
            </a:pPr>
            <a:r>
              <a:rPr lang="en-US" sz="2351">
                <a:solidFill>
                  <a:srgbClr val="FFFFFF"/>
                </a:solidFill>
                <a:latin typeface="Montserrat Bold"/>
              </a:rPr>
              <a:t>YANNICK FERRARD </a:t>
            </a:r>
          </a:p>
          <a:p>
            <a:pPr algn="ctr">
              <a:lnSpc>
                <a:spcPts val="3291"/>
              </a:lnSpc>
            </a:pPr>
          </a:p>
        </p:txBody>
      </p:sp>
      <p:sp>
        <p:nvSpPr>
          <p:cNvPr name="TextBox 10" id="10"/>
          <p:cNvSpPr txBox="true"/>
          <p:nvPr/>
        </p:nvSpPr>
        <p:spPr>
          <a:xfrm rot="0">
            <a:off x="4519461" y="5018792"/>
            <a:ext cx="2197739" cy="269353"/>
          </a:xfrm>
          <a:prstGeom prst="rect">
            <a:avLst/>
          </a:prstGeom>
        </p:spPr>
        <p:txBody>
          <a:bodyPr anchor="t" rtlCol="false" tIns="0" lIns="0" bIns="0" rIns="0">
            <a:spAutoFit/>
          </a:bodyPr>
          <a:lstStyle/>
          <a:p>
            <a:pPr algn="ctr">
              <a:lnSpc>
                <a:spcPts val="2246"/>
              </a:lnSpc>
            </a:pPr>
            <a:r>
              <a:rPr lang="en-US" sz="1604">
                <a:solidFill>
                  <a:srgbClr val="FFFFFF"/>
                </a:solidFill>
                <a:latin typeface="Montserrat Medium"/>
              </a:rPr>
              <a:t>Team Leader</a:t>
            </a:r>
          </a:p>
        </p:txBody>
      </p:sp>
      <p:grpSp>
        <p:nvGrpSpPr>
          <p:cNvPr name="Group 11" id="11"/>
          <p:cNvGrpSpPr/>
          <p:nvPr/>
        </p:nvGrpSpPr>
        <p:grpSpPr>
          <a:xfrm rot="0">
            <a:off x="9132960" y="4019352"/>
            <a:ext cx="3843018" cy="1917290"/>
            <a:chOff x="0" y="0"/>
            <a:chExt cx="1565187" cy="780875"/>
          </a:xfrm>
        </p:grpSpPr>
        <p:sp>
          <p:nvSpPr>
            <p:cNvPr name="Freeform 12" id="12"/>
            <p:cNvSpPr/>
            <p:nvPr/>
          </p:nvSpPr>
          <p:spPr>
            <a:xfrm flipH="false" flipV="false" rot="0">
              <a:off x="0" y="0"/>
              <a:ext cx="1565188" cy="780876"/>
            </a:xfrm>
            <a:custGeom>
              <a:avLst/>
              <a:gdLst/>
              <a:ahLst/>
              <a:cxnLst/>
              <a:rect r="r" b="b" t="t" l="l"/>
              <a:pathLst>
                <a:path h="780876" w="1565188">
                  <a:moveTo>
                    <a:pt x="1440727" y="780875"/>
                  </a:moveTo>
                  <a:lnTo>
                    <a:pt x="124460" y="780875"/>
                  </a:lnTo>
                  <a:cubicBezTo>
                    <a:pt x="55880" y="780875"/>
                    <a:pt x="0" y="724995"/>
                    <a:pt x="0" y="656415"/>
                  </a:cubicBezTo>
                  <a:lnTo>
                    <a:pt x="0" y="124460"/>
                  </a:lnTo>
                  <a:cubicBezTo>
                    <a:pt x="0" y="55880"/>
                    <a:pt x="55880" y="0"/>
                    <a:pt x="124460" y="0"/>
                  </a:cubicBezTo>
                  <a:lnTo>
                    <a:pt x="1440727" y="0"/>
                  </a:lnTo>
                  <a:cubicBezTo>
                    <a:pt x="1509307" y="0"/>
                    <a:pt x="1565188" y="55880"/>
                    <a:pt x="1565188" y="124460"/>
                  </a:cubicBezTo>
                  <a:lnTo>
                    <a:pt x="1565188" y="656416"/>
                  </a:lnTo>
                  <a:cubicBezTo>
                    <a:pt x="1565188" y="724995"/>
                    <a:pt x="1509307" y="780876"/>
                    <a:pt x="1440727" y="780876"/>
                  </a:cubicBezTo>
                  <a:close/>
                </a:path>
              </a:pathLst>
            </a:custGeom>
            <a:solidFill>
              <a:srgbClr val="2D2F30">
                <a:alpha val="30980"/>
              </a:srgbClr>
            </a:solidFill>
          </p:spPr>
        </p:sp>
      </p:grpSp>
      <p:sp>
        <p:nvSpPr>
          <p:cNvPr name="TextBox 13" id="13"/>
          <p:cNvSpPr txBox="true"/>
          <p:nvPr/>
        </p:nvSpPr>
        <p:spPr>
          <a:xfrm rot="0">
            <a:off x="9444614" y="4555111"/>
            <a:ext cx="3219711" cy="397422"/>
          </a:xfrm>
          <a:prstGeom prst="rect">
            <a:avLst/>
          </a:prstGeom>
        </p:spPr>
        <p:txBody>
          <a:bodyPr anchor="t" rtlCol="false" tIns="0" lIns="0" bIns="0" rIns="0">
            <a:spAutoFit/>
          </a:bodyPr>
          <a:lstStyle/>
          <a:p>
            <a:pPr algn="ctr">
              <a:lnSpc>
                <a:spcPts val="3291"/>
              </a:lnSpc>
            </a:pPr>
            <a:r>
              <a:rPr lang="en-US" sz="2351">
                <a:solidFill>
                  <a:srgbClr val="FFFFFF"/>
                </a:solidFill>
                <a:latin typeface="Montserrat Bold"/>
              </a:rPr>
              <a:t>VALENTIN EYRAUD</a:t>
            </a:r>
          </a:p>
        </p:txBody>
      </p:sp>
      <p:sp>
        <p:nvSpPr>
          <p:cNvPr name="TextBox 14" id="14"/>
          <p:cNvSpPr txBox="true"/>
          <p:nvPr/>
        </p:nvSpPr>
        <p:spPr>
          <a:xfrm rot="0">
            <a:off x="9955600" y="4923913"/>
            <a:ext cx="2197739" cy="269353"/>
          </a:xfrm>
          <a:prstGeom prst="rect">
            <a:avLst/>
          </a:prstGeom>
        </p:spPr>
        <p:txBody>
          <a:bodyPr anchor="t" rtlCol="false" tIns="0" lIns="0" bIns="0" rIns="0">
            <a:spAutoFit/>
          </a:bodyPr>
          <a:lstStyle/>
          <a:p>
            <a:pPr algn="ctr">
              <a:lnSpc>
                <a:spcPts val="2246"/>
              </a:lnSpc>
            </a:pPr>
            <a:r>
              <a:rPr lang="en-US" sz="1604">
                <a:solidFill>
                  <a:srgbClr val="FFFFFF"/>
                </a:solidFill>
                <a:latin typeface="Montserrat Medium"/>
              </a:rPr>
              <a:t>Team Member</a:t>
            </a:r>
          </a:p>
        </p:txBody>
      </p:sp>
      <p:grpSp>
        <p:nvGrpSpPr>
          <p:cNvPr name="Group 15" id="15"/>
          <p:cNvGrpSpPr/>
          <p:nvPr/>
        </p:nvGrpSpPr>
        <p:grpSpPr>
          <a:xfrm rot="0">
            <a:off x="3696821" y="7343269"/>
            <a:ext cx="3843018" cy="1917290"/>
            <a:chOff x="0" y="0"/>
            <a:chExt cx="1565187" cy="780875"/>
          </a:xfrm>
        </p:grpSpPr>
        <p:sp>
          <p:nvSpPr>
            <p:cNvPr name="Freeform 16" id="16"/>
            <p:cNvSpPr/>
            <p:nvPr/>
          </p:nvSpPr>
          <p:spPr>
            <a:xfrm flipH="false" flipV="false" rot="0">
              <a:off x="0" y="0"/>
              <a:ext cx="1565188" cy="780876"/>
            </a:xfrm>
            <a:custGeom>
              <a:avLst/>
              <a:gdLst/>
              <a:ahLst/>
              <a:cxnLst/>
              <a:rect r="r" b="b" t="t" l="l"/>
              <a:pathLst>
                <a:path h="780876" w="1565188">
                  <a:moveTo>
                    <a:pt x="1440727" y="780875"/>
                  </a:moveTo>
                  <a:lnTo>
                    <a:pt x="124460" y="780875"/>
                  </a:lnTo>
                  <a:cubicBezTo>
                    <a:pt x="55880" y="780875"/>
                    <a:pt x="0" y="724995"/>
                    <a:pt x="0" y="656415"/>
                  </a:cubicBezTo>
                  <a:lnTo>
                    <a:pt x="0" y="124460"/>
                  </a:lnTo>
                  <a:cubicBezTo>
                    <a:pt x="0" y="55880"/>
                    <a:pt x="55880" y="0"/>
                    <a:pt x="124460" y="0"/>
                  </a:cubicBezTo>
                  <a:lnTo>
                    <a:pt x="1440727" y="0"/>
                  </a:lnTo>
                  <a:cubicBezTo>
                    <a:pt x="1509307" y="0"/>
                    <a:pt x="1565188" y="55880"/>
                    <a:pt x="1565188" y="124460"/>
                  </a:cubicBezTo>
                  <a:lnTo>
                    <a:pt x="1565188" y="656416"/>
                  </a:lnTo>
                  <a:cubicBezTo>
                    <a:pt x="1565188" y="724995"/>
                    <a:pt x="1509307" y="780876"/>
                    <a:pt x="1440727" y="780876"/>
                  </a:cubicBezTo>
                  <a:close/>
                </a:path>
              </a:pathLst>
            </a:custGeom>
            <a:solidFill>
              <a:srgbClr val="2D2F30">
                <a:alpha val="30980"/>
              </a:srgbClr>
            </a:solidFill>
          </p:spPr>
        </p:sp>
      </p:grpSp>
      <p:sp>
        <p:nvSpPr>
          <p:cNvPr name="TextBox 17" id="17"/>
          <p:cNvSpPr txBox="true"/>
          <p:nvPr/>
        </p:nvSpPr>
        <p:spPr>
          <a:xfrm rot="0">
            <a:off x="4008475" y="7879028"/>
            <a:ext cx="3219711" cy="397422"/>
          </a:xfrm>
          <a:prstGeom prst="rect">
            <a:avLst/>
          </a:prstGeom>
        </p:spPr>
        <p:txBody>
          <a:bodyPr anchor="t" rtlCol="false" tIns="0" lIns="0" bIns="0" rIns="0">
            <a:spAutoFit/>
          </a:bodyPr>
          <a:lstStyle/>
          <a:p>
            <a:pPr algn="ctr">
              <a:lnSpc>
                <a:spcPts val="3291"/>
              </a:lnSpc>
            </a:pPr>
            <a:r>
              <a:rPr lang="en-US" sz="2351">
                <a:solidFill>
                  <a:srgbClr val="FFFFFF"/>
                </a:solidFill>
                <a:latin typeface="Montserrat Bold"/>
              </a:rPr>
              <a:t> JULIAN NDENDE</a:t>
            </a:r>
          </a:p>
        </p:txBody>
      </p:sp>
      <p:sp>
        <p:nvSpPr>
          <p:cNvPr name="TextBox 18" id="18"/>
          <p:cNvSpPr txBox="true"/>
          <p:nvPr/>
        </p:nvSpPr>
        <p:spPr>
          <a:xfrm rot="0">
            <a:off x="4519461" y="8247830"/>
            <a:ext cx="2197739" cy="269353"/>
          </a:xfrm>
          <a:prstGeom prst="rect">
            <a:avLst/>
          </a:prstGeom>
        </p:spPr>
        <p:txBody>
          <a:bodyPr anchor="t" rtlCol="false" tIns="0" lIns="0" bIns="0" rIns="0">
            <a:spAutoFit/>
          </a:bodyPr>
          <a:lstStyle/>
          <a:p>
            <a:pPr algn="ctr">
              <a:lnSpc>
                <a:spcPts val="2246"/>
              </a:lnSpc>
            </a:pPr>
            <a:r>
              <a:rPr lang="en-US" sz="1604">
                <a:solidFill>
                  <a:srgbClr val="FFFFFF"/>
                </a:solidFill>
                <a:latin typeface="Montserrat Medium"/>
              </a:rPr>
              <a:t>Team Memeber</a:t>
            </a:r>
          </a:p>
        </p:txBody>
      </p:sp>
      <p:grpSp>
        <p:nvGrpSpPr>
          <p:cNvPr name="Group 19" id="19"/>
          <p:cNvGrpSpPr/>
          <p:nvPr/>
        </p:nvGrpSpPr>
        <p:grpSpPr>
          <a:xfrm rot="0">
            <a:off x="9165246" y="7438149"/>
            <a:ext cx="3843018" cy="1917290"/>
            <a:chOff x="0" y="0"/>
            <a:chExt cx="1565187" cy="780875"/>
          </a:xfrm>
        </p:grpSpPr>
        <p:sp>
          <p:nvSpPr>
            <p:cNvPr name="Freeform 20" id="20"/>
            <p:cNvSpPr/>
            <p:nvPr/>
          </p:nvSpPr>
          <p:spPr>
            <a:xfrm flipH="false" flipV="false" rot="0">
              <a:off x="0" y="0"/>
              <a:ext cx="1565188" cy="780876"/>
            </a:xfrm>
            <a:custGeom>
              <a:avLst/>
              <a:gdLst/>
              <a:ahLst/>
              <a:cxnLst/>
              <a:rect r="r" b="b" t="t" l="l"/>
              <a:pathLst>
                <a:path h="780876" w="1565188">
                  <a:moveTo>
                    <a:pt x="1440727" y="780875"/>
                  </a:moveTo>
                  <a:lnTo>
                    <a:pt x="124460" y="780875"/>
                  </a:lnTo>
                  <a:cubicBezTo>
                    <a:pt x="55880" y="780875"/>
                    <a:pt x="0" y="724995"/>
                    <a:pt x="0" y="656415"/>
                  </a:cubicBezTo>
                  <a:lnTo>
                    <a:pt x="0" y="124460"/>
                  </a:lnTo>
                  <a:cubicBezTo>
                    <a:pt x="0" y="55880"/>
                    <a:pt x="55880" y="0"/>
                    <a:pt x="124460" y="0"/>
                  </a:cubicBezTo>
                  <a:lnTo>
                    <a:pt x="1440727" y="0"/>
                  </a:lnTo>
                  <a:cubicBezTo>
                    <a:pt x="1509307" y="0"/>
                    <a:pt x="1565188" y="55880"/>
                    <a:pt x="1565188" y="124460"/>
                  </a:cubicBezTo>
                  <a:lnTo>
                    <a:pt x="1565188" y="656416"/>
                  </a:lnTo>
                  <a:cubicBezTo>
                    <a:pt x="1565188" y="724995"/>
                    <a:pt x="1509307" y="780876"/>
                    <a:pt x="1440727" y="780876"/>
                  </a:cubicBezTo>
                  <a:close/>
                </a:path>
              </a:pathLst>
            </a:custGeom>
            <a:solidFill>
              <a:srgbClr val="2D2F30">
                <a:alpha val="30980"/>
              </a:srgbClr>
            </a:solidFill>
          </p:spPr>
        </p:sp>
      </p:grpSp>
      <p:sp>
        <p:nvSpPr>
          <p:cNvPr name="TextBox 21" id="21"/>
          <p:cNvSpPr txBox="true"/>
          <p:nvPr/>
        </p:nvSpPr>
        <p:spPr>
          <a:xfrm rot="0">
            <a:off x="9476899" y="7973907"/>
            <a:ext cx="3219711" cy="806937"/>
          </a:xfrm>
          <a:prstGeom prst="rect">
            <a:avLst/>
          </a:prstGeom>
        </p:spPr>
        <p:txBody>
          <a:bodyPr anchor="t" rtlCol="false" tIns="0" lIns="0" bIns="0" rIns="0">
            <a:spAutoFit/>
          </a:bodyPr>
          <a:lstStyle/>
          <a:p>
            <a:pPr algn="ctr">
              <a:lnSpc>
                <a:spcPts val="3291"/>
              </a:lnSpc>
            </a:pPr>
            <a:r>
              <a:rPr lang="en-US" sz="2351">
                <a:solidFill>
                  <a:srgbClr val="FFFFFF"/>
                </a:solidFill>
                <a:latin typeface="Montserrat Bold"/>
              </a:rPr>
              <a:t>RENAN DUBOIS</a:t>
            </a:r>
          </a:p>
          <a:p>
            <a:pPr algn="ctr">
              <a:lnSpc>
                <a:spcPts val="3291"/>
              </a:lnSpc>
            </a:pPr>
          </a:p>
        </p:txBody>
      </p:sp>
      <p:sp>
        <p:nvSpPr>
          <p:cNvPr name="TextBox 22" id="22"/>
          <p:cNvSpPr txBox="true"/>
          <p:nvPr/>
        </p:nvSpPr>
        <p:spPr>
          <a:xfrm rot="0">
            <a:off x="9987885" y="8342709"/>
            <a:ext cx="2197739" cy="269353"/>
          </a:xfrm>
          <a:prstGeom prst="rect">
            <a:avLst/>
          </a:prstGeom>
        </p:spPr>
        <p:txBody>
          <a:bodyPr anchor="t" rtlCol="false" tIns="0" lIns="0" bIns="0" rIns="0">
            <a:spAutoFit/>
          </a:bodyPr>
          <a:lstStyle/>
          <a:p>
            <a:pPr algn="ctr">
              <a:lnSpc>
                <a:spcPts val="2246"/>
              </a:lnSpc>
            </a:pPr>
            <a:r>
              <a:rPr lang="en-US" sz="1604">
                <a:solidFill>
                  <a:srgbClr val="FFFFFF"/>
                </a:solidFill>
                <a:latin typeface="Montserrat Medium"/>
              </a:rPr>
              <a:t>Team member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5108501"/>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823539" y="6359184"/>
            <a:ext cx="8086060" cy="8086060"/>
          </a:xfrm>
          <a:custGeom>
            <a:avLst/>
            <a:gdLst/>
            <a:ahLst/>
            <a:cxnLst/>
            <a:rect r="r" b="b" t="t" l="l"/>
            <a:pathLst>
              <a:path h="8086060" w="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9029493" y="1664950"/>
            <a:ext cx="12718369" cy="9388469"/>
          </a:xfrm>
          <a:custGeom>
            <a:avLst/>
            <a:gdLst/>
            <a:ahLst/>
            <a:cxnLst/>
            <a:rect r="r" b="b" t="t" l="l"/>
            <a:pathLst>
              <a:path h="9388469" w="12718369">
                <a:moveTo>
                  <a:pt x="0" y="0"/>
                </a:moveTo>
                <a:lnTo>
                  <a:pt x="12718369" y="0"/>
                </a:lnTo>
                <a:lnTo>
                  <a:pt x="12718369" y="9388469"/>
                </a:lnTo>
                <a:lnTo>
                  <a:pt x="0" y="938846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533898" y="2346313"/>
            <a:ext cx="2292647" cy="2635226"/>
          </a:xfrm>
          <a:custGeom>
            <a:avLst/>
            <a:gdLst/>
            <a:ahLst/>
            <a:cxnLst/>
            <a:rect r="r" b="b" t="t" l="l"/>
            <a:pathLst>
              <a:path h="2635226" w="2292647">
                <a:moveTo>
                  <a:pt x="0" y="0"/>
                </a:moveTo>
                <a:lnTo>
                  <a:pt x="2292647" y="0"/>
                </a:lnTo>
                <a:lnTo>
                  <a:pt x="2292647" y="2635227"/>
                </a:lnTo>
                <a:lnTo>
                  <a:pt x="0" y="2635227"/>
                </a:lnTo>
                <a:lnTo>
                  <a:pt x="0" y="0"/>
                </a:lnTo>
                <a:close/>
              </a:path>
            </a:pathLst>
          </a:custGeom>
          <a:blipFill>
            <a:blip r:embed="rId8"/>
            <a:stretch>
              <a:fillRect l="0" t="0" r="0" b="0"/>
            </a:stretch>
          </a:blipFill>
        </p:spPr>
      </p:sp>
      <p:sp>
        <p:nvSpPr>
          <p:cNvPr name="Freeform 6" id="6"/>
          <p:cNvSpPr/>
          <p:nvPr/>
        </p:nvSpPr>
        <p:spPr>
          <a:xfrm flipH="false" flipV="false" rot="1953174">
            <a:off x="-59279" y="8766770"/>
            <a:ext cx="5153321" cy="3040459"/>
          </a:xfrm>
          <a:custGeom>
            <a:avLst/>
            <a:gdLst/>
            <a:ahLst/>
            <a:cxnLst/>
            <a:rect r="r" b="b" t="t" l="l"/>
            <a:pathLst>
              <a:path h="3040459" w="5153321">
                <a:moveTo>
                  <a:pt x="0" y="0"/>
                </a:moveTo>
                <a:lnTo>
                  <a:pt x="5153321" y="0"/>
                </a:lnTo>
                <a:lnTo>
                  <a:pt x="5153321" y="3040460"/>
                </a:lnTo>
                <a:lnTo>
                  <a:pt x="0" y="3040460"/>
                </a:lnTo>
                <a:lnTo>
                  <a:pt x="0" y="0"/>
                </a:lnTo>
                <a:close/>
              </a:path>
            </a:pathLst>
          </a:custGeom>
          <a:blipFill>
            <a:blip r:embed="rId9"/>
            <a:stretch>
              <a:fillRect l="0" t="0" r="0" b="0"/>
            </a:stretch>
          </a:blipFill>
        </p:spPr>
      </p:sp>
      <p:sp>
        <p:nvSpPr>
          <p:cNvPr name="Freeform 7" id="7"/>
          <p:cNvSpPr/>
          <p:nvPr/>
        </p:nvSpPr>
        <p:spPr>
          <a:xfrm flipH="false" flipV="false" rot="0">
            <a:off x="12726913" y="1664932"/>
            <a:ext cx="6888896" cy="7185289"/>
          </a:xfrm>
          <a:custGeom>
            <a:avLst/>
            <a:gdLst/>
            <a:ahLst/>
            <a:cxnLst/>
            <a:rect r="r" b="b" t="t" l="l"/>
            <a:pathLst>
              <a:path h="7185289" w="6888896">
                <a:moveTo>
                  <a:pt x="0" y="0"/>
                </a:moveTo>
                <a:lnTo>
                  <a:pt x="6888897" y="0"/>
                </a:lnTo>
                <a:lnTo>
                  <a:pt x="6888897" y="7185290"/>
                </a:lnTo>
                <a:lnTo>
                  <a:pt x="0" y="7185290"/>
                </a:lnTo>
                <a:lnTo>
                  <a:pt x="0" y="0"/>
                </a:lnTo>
                <a:close/>
              </a:path>
            </a:pathLst>
          </a:custGeom>
          <a:blipFill>
            <a:blip r:embed="rId10"/>
            <a:stretch>
              <a:fillRect l="0" t="0" r="0" b="0"/>
            </a:stretch>
          </a:blipFill>
        </p:spPr>
      </p:sp>
      <p:sp>
        <p:nvSpPr>
          <p:cNvPr name="TextBox 8" id="8"/>
          <p:cNvSpPr txBox="true"/>
          <p:nvPr/>
        </p:nvSpPr>
        <p:spPr>
          <a:xfrm rot="0">
            <a:off x="2219491" y="2654645"/>
            <a:ext cx="10837236" cy="1809013"/>
          </a:xfrm>
          <a:prstGeom prst="rect">
            <a:avLst/>
          </a:prstGeom>
        </p:spPr>
        <p:txBody>
          <a:bodyPr anchor="t" rtlCol="false" tIns="0" lIns="0" bIns="0" rIns="0">
            <a:spAutoFit/>
          </a:bodyPr>
          <a:lstStyle/>
          <a:p>
            <a:pPr algn="l">
              <a:lnSpc>
                <a:spcPts val="14740"/>
              </a:lnSpc>
            </a:pPr>
            <a:r>
              <a:rPr lang="en-US" sz="10529">
                <a:solidFill>
                  <a:srgbClr val="FFFFFF"/>
                </a:solidFill>
                <a:latin typeface="Neue Machina Ultra-Bold"/>
              </a:rPr>
              <a:t>Our topic </a:t>
            </a:r>
          </a:p>
        </p:txBody>
      </p:sp>
      <p:sp>
        <p:nvSpPr>
          <p:cNvPr name="TextBox 9" id="9"/>
          <p:cNvSpPr txBox="true"/>
          <p:nvPr/>
        </p:nvSpPr>
        <p:spPr>
          <a:xfrm rot="0">
            <a:off x="2219491" y="4826539"/>
            <a:ext cx="9352067" cy="3652830"/>
          </a:xfrm>
          <a:prstGeom prst="rect">
            <a:avLst/>
          </a:prstGeom>
        </p:spPr>
        <p:txBody>
          <a:bodyPr anchor="t" rtlCol="false" tIns="0" lIns="0" bIns="0" rIns="0">
            <a:spAutoFit/>
          </a:bodyPr>
          <a:lstStyle/>
          <a:p>
            <a:pPr algn="l">
              <a:lnSpc>
                <a:spcPts val="3621"/>
              </a:lnSpc>
            </a:pPr>
            <a:r>
              <a:rPr lang="en-US" sz="2586">
                <a:solidFill>
                  <a:srgbClr val="FFFFFF"/>
                </a:solidFill>
                <a:latin typeface="Montserrat"/>
              </a:rPr>
              <a:t>In the world of Twitch streaming, data analytics is a game-changer. It's the key to understanding your audience, refining content, and optimizing platform performance. By analyzing metrics like viewer demographics and engagement, streamers and platforms can enhance the streaming experience for all. Let's explore how data analytics is reshaping the Twitch landscape.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833134">
            <a:off x="-234626" y="7511228"/>
            <a:ext cx="8732717" cy="6446333"/>
          </a:xfrm>
          <a:custGeom>
            <a:avLst/>
            <a:gdLst/>
            <a:ahLst/>
            <a:cxnLst/>
            <a:rect r="r" b="b" t="t" l="l"/>
            <a:pathLst>
              <a:path h="6446333" w="8732717">
                <a:moveTo>
                  <a:pt x="0" y="0"/>
                </a:moveTo>
                <a:lnTo>
                  <a:pt x="8732717" y="0"/>
                </a:lnTo>
                <a:lnTo>
                  <a:pt x="8732717" y="6446332"/>
                </a:lnTo>
                <a:lnTo>
                  <a:pt x="0" y="64463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86091" y="-3553501"/>
            <a:ext cx="7966832" cy="7966832"/>
          </a:xfrm>
          <a:custGeom>
            <a:avLst/>
            <a:gdLst/>
            <a:ahLst/>
            <a:cxnLst/>
            <a:rect r="r" b="b" t="t" l="l"/>
            <a:pathLst>
              <a:path h="7966832" w="7966832">
                <a:moveTo>
                  <a:pt x="0" y="0"/>
                </a:moveTo>
                <a:lnTo>
                  <a:pt x="7966832" y="0"/>
                </a:lnTo>
                <a:lnTo>
                  <a:pt x="7966832" y="7966832"/>
                </a:lnTo>
                <a:lnTo>
                  <a:pt x="0" y="79668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500499" y="-175159"/>
            <a:ext cx="7517602" cy="10637319"/>
          </a:xfrm>
          <a:custGeom>
            <a:avLst/>
            <a:gdLst/>
            <a:ahLst/>
            <a:cxnLst/>
            <a:rect r="r" b="b" t="t" l="l"/>
            <a:pathLst>
              <a:path h="10637319" w="7517602">
                <a:moveTo>
                  <a:pt x="0" y="0"/>
                </a:moveTo>
                <a:lnTo>
                  <a:pt x="7517602" y="0"/>
                </a:lnTo>
                <a:lnTo>
                  <a:pt x="7517602" y="10637318"/>
                </a:lnTo>
                <a:lnTo>
                  <a:pt x="0" y="10637318"/>
                </a:lnTo>
                <a:lnTo>
                  <a:pt x="0" y="0"/>
                </a:lnTo>
                <a:close/>
              </a:path>
            </a:pathLst>
          </a:custGeom>
          <a:blipFill>
            <a:blip r:embed="rId6">
              <a:extLst>
                <a:ext uri="{96DAC541-7B7A-43D3-8B79-37D633B846F1}">
                  <asvg:svgBlip xmlns:asvg="http://schemas.microsoft.com/office/drawing/2016/SVG/main" r:embed="rId7"/>
                </a:ext>
              </a:extLst>
            </a:blip>
            <a:stretch>
              <a:fillRect l="0" t="-14573" r="-62119" b="0"/>
            </a:stretch>
          </a:blipFill>
        </p:spPr>
      </p:sp>
      <p:sp>
        <p:nvSpPr>
          <p:cNvPr name="Freeform 5" id="5"/>
          <p:cNvSpPr/>
          <p:nvPr/>
        </p:nvSpPr>
        <p:spPr>
          <a:xfrm flipH="false" flipV="false" rot="0">
            <a:off x="15845305" y="-175159"/>
            <a:ext cx="3874294" cy="2862135"/>
          </a:xfrm>
          <a:custGeom>
            <a:avLst/>
            <a:gdLst/>
            <a:ahLst/>
            <a:cxnLst/>
            <a:rect r="r" b="b" t="t" l="l"/>
            <a:pathLst>
              <a:path h="2862135" w="3874294">
                <a:moveTo>
                  <a:pt x="0" y="0"/>
                </a:moveTo>
                <a:lnTo>
                  <a:pt x="3874294" y="0"/>
                </a:lnTo>
                <a:lnTo>
                  <a:pt x="3874294" y="2862134"/>
                </a:lnTo>
                <a:lnTo>
                  <a:pt x="0" y="2862134"/>
                </a:lnTo>
                <a:lnTo>
                  <a:pt x="0" y="0"/>
                </a:lnTo>
                <a:close/>
              </a:path>
            </a:pathLst>
          </a:custGeom>
          <a:blipFill>
            <a:blip r:embed="rId8"/>
            <a:stretch>
              <a:fillRect l="0" t="0" r="0" b="0"/>
            </a:stretch>
          </a:blipFill>
        </p:spPr>
      </p:sp>
      <p:sp>
        <p:nvSpPr>
          <p:cNvPr name="Freeform 6" id="6"/>
          <p:cNvSpPr/>
          <p:nvPr/>
        </p:nvSpPr>
        <p:spPr>
          <a:xfrm flipH="false" flipV="false" rot="0">
            <a:off x="-4211981" y="7720946"/>
            <a:ext cx="8959061" cy="6831284"/>
          </a:xfrm>
          <a:custGeom>
            <a:avLst/>
            <a:gdLst/>
            <a:ahLst/>
            <a:cxnLst/>
            <a:rect r="r" b="b" t="t" l="l"/>
            <a:pathLst>
              <a:path h="6831284" w="8959061">
                <a:moveTo>
                  <a:pt x="0" y="0"/>
                </a:moveTo>
                <a:lnTo>
                  <a:pt x="8959061" y="0"/>
                </a:lnTo>
                <a:lnTo>
                  <a:pt x="8959061" y="6831284"/>
                </a:lnTo>
                <a:lnTo>
                  <a:pt x="0" y="6831284"/>
                </a:lnTo>
                <a:lnTo>
                  <a:pt x="0" y="0"/>
                </a:lnTo>
                <a:close/>
              </a:path>
            </a:pathLst>
          </a:custGeom>
          <a:blipFill>
            <a:blip r:embed="rId9"/>
            <a:stretch>
              <a:fillRect l="0" t="0" r="0" b="0"/>
            </a:stretch>
          </a:blipFill>
        </p:spPr>
      </p:sp>
      <p:sp>
        <p:nvSpPr>
          <p:cNvPr name="TextBox 7" id="7"/>
          <p:cNvSpPr txBox="true"/>
          <p:nvPr/>
        </p:nvSpPr>
        <p:spPr>
          <a:xfrm rot="0">
            <a:off x="4499239" y="914400"/>
            <a:ext cx="9289521" cy="873125"/>
          </a:xfrm>
          <a:prstGeom prst="rect">
            <a:avLst/>
          </a:prstGeom>
        </p:spPr>
        <p:txBody>
          <a:bodyPr anchor="t" rtlCol="false" tIns="0" lIns="0" bIns="0" rIns="0">
            <a:spAutoFit/>
          </a:bodyPr>
          <a:lstStyle/>
          <a:p>
            <a:pPr algn="ctr">
              <a:lnSpc>
                <a:spcPts val="7000"/>
              </a:lnSpc>
            </a:pPr>
            <a:r>
              <a:rPr lang="en-US" sz="5000">
                <a:solidFill>
                  <a:srgbClr val="FFFFFF"/>
                </a:solidFill>
                <a:latin typeface="Neue Machina Ultra-Bold"/>
              </a:rPr>
              <a:t>Why we choose this topic </a:t>
            </a:r>
          </a:p>
        </p:txBody>
      </p:sp>
      <p:sp>
        <p:nvSpPr>
          <p:cNvPr name="TextBox 8" id="8"/>
          <p:cNvSpPr txBox="true"/>
          <p:nvPr/>
        </p:nvSpPr>
        <p:spPr>
          <a:xfrm rot="0">
            <a:off x="2763970" y="2532925"/>
            <a:ext cx="12760061" cy="6481445"/>
          </a:xfrm>
          <a:prstGeom prst="rect">
            <a:avLst/>
          </a:prstGeom>
        </p:spPr>
        <p:txBody>
          <a:bodyPr anchor="t" rtlCol="false" tIns="0" lIns="0" bIns="0" rIns="0">
            <a:spAutoFit/>
          </a:bodyPr>
          <a:lstStyle/>
          <a:p>
            <a:pPr algn="ctr">
              <a:lnSpc>
                <a:spcPts val="2380"/>
              </a:lnSpc>
            </a:pPr>
            <a:r>
              <a:rPr lang="en-US" sz="1700">
                <a:solidFill>
                  <a:srgbClr val="FFFFFF"/>
                </a:solidFill>
                <a:latin typeface="Montserrat"/>
              </a:rPr>
              <a:t>Enhanced Content Diversity:</a:t>
            </a:r>
          </a:p>
          <a:p>
            <a:pPr algn="ctr">
              <a:lnSpc>
                <a:spcPts val="2380"/>
              </a:lnSpc>
            </a:pPr>
            <a:r>
              <a:rPr lang="en-US" sz="1700">
                <a:solidFill>
                  <a:srgbClr val="FFFFFF"/>
                </a:solidFill>
                <a:latin typeface="Montserrat"/>
              </a:rPr>
              <a:t>By understanding audience preferences and trends through data analysis, content creators can produce a wider variety of content that caters to diverse interests and communities, fostering inclusivity and representation.`</a:t>
            </a:r>
          </a:p>
          <a:p>
            <a:pPr algn="ctr">
              <a:lnSpc>
                <a:spcPts val="2380"/>
              </a:lnSpc>
            </a:pPr>
            <a:r>
              <a:rPr lang="en-US" sz="1700">
                <a:solidFill>
                  <a:srgbClr val="FFFFFF"/>
                </a:solidFill>
                <a:latin typeface="Montserrat"/>
              </a:rPr>
              <a:t> </a:t>
            </a:r>
          </a:p>
          <a:p>
            <a:pPr algn="ctr">
              <a:lnSpc>
                <a:spcPts val="2380"/>
              </a:lnSpc>
            </a:pPr>
            <a:r>
              <a:rPr lang="en-US" sz="1700">
                <a:solidFill>
                  <a:srgbClr val="FFFFFF"/>
                </a:solidFill>
                <a:latin typeface="Montserrat"/>
              </a:rPr>
              <a:t>Community Building and Connection:</a:t>
            </a:r>
          </a:p>
          <a:p>
            <a:pPr algn="ctr">
              <a:lnSpc>
                <a:spcPts val="2380"/>
              </a:lnSpc>
            </a:pPr>
            <a:r>
              <a:rPr lang="en-US" sz="1700">
                <a:solidFill>
                  <a:srgbClr val="FFFFFF"/>
                </a:solidFill>
                <a:latin typeface="Montserrat"/>
              </a:rPr>
              <a:t>Data-driven insights enable streamers to foster stronger connections with their audience by tailoring content and engagement strategies to meet their viewers' preferences and needs, thereby building more vibrant and supportive online communities.</a:t>
            </a:r>
          </a:p>
          <a:p>
            <a:pPr algn="ctr">
              <a:lnSpc>
                <a:spcPts val="2380"/>
              </a:lnSpc>
            </a:pPr>
            <a:r>
              <a:rPr lang="en-US" sz="1700">
                <a:solidFill>
                  <a:srgbClr val="FFFFFF"/>
                </a:solidFill>
                <a:latin typeface="Montserrat"/>
              </a:rPr>
              <a:t> </a:t>
            </a:r>
          </a:p>
          <a:p>
            <a:pPr algn="ctr">
              <a:lnSpc>
                <a:spcPts val="2380"/>
              </a:lnSpc>
            </a:pPr>
            <a:r>
              <a:rPr lang="en-US" sz="1700">
                <a:solidFill>
                  <a:srgbClr val="FFFFFF"/>
                </a:solidFill>
                <a:latin typeface="Montserrat"/>
              </a:rPr>
              <a:t>Economic Opportunities:</a:t>
            </a:r>
          </a:p>
          <a:p>
            <a:pPr algn="ctr">
              <a:lnSpc>
                <a:spcPts val="2380"/>
              </a:lnSpc>
            </a:pPr>
            <a:r>
              <a:rPr lang="en-US" sz="1700">
                <a:solidFill>
                  <a:srgbClr val="FFFFFF"/>
                </a:solidFill>
                <a:latin typeface="Montserrat"/>
              </a:rPr>
              <a:t>Data analytics empowers streamers and platforms to optimize monetization strategies, such as targeted advertising and sponsorships, which not only support content creators financially but also contribute to the broader digital economy.</a:t>
            </a:r>
          </a:p>
          <a:p>
            <a:pPr algn="ctr">
              <a:lnSpc>
                <a:spcPts val="2380"/>
              </a:lnSpc>
            </a:pPr>
            <a:r>
              <a:rPr lang="en-US" sz="1700">
                <a:solidFill>
                  <a:srgbClr val="FFFFFF"/>
                </a:solidFill>
                <a:latin typeface="Montserrat"/>
              </a:rPr>
              <a:t> </a:t>
            </a:r>
          </a:p>
          <a:p>
            <a:pPr algn="ctr">
              <a:lnSpc>
                <a:spcPts val="2380"/>
              </a:lnSpc>
            </a:pPr>
            <a:r>
              <a:rPr lang="en-US" sz="1700">
                <a:solidFill>
                  <a:srgbClr val="FFFFFF"/>
                </a:solidFill>
                <a:latin typeface="Montserrat"/>
              </a:rPr>
              <a:t>Educational and informative content:</a:t>
            </a:r>
          </a:p>
          <a:p>
            <a:pPr algn="ctr">
              <a:lnSpc>
                <a:spcPts val="2380"/>
              </a:lnSpc>
            </a:pPr>
            <a:r>
              <a:rPr lang="en-US" sz="1700">
                <a:solidFill>
                  <a:srgbClr val="FFFFFF"/>
                </a:solidFill>
                <a:latin typeface="Montserrat"/>
              </a:rPr>
              <a:t>Insights derived from data analysis can help identify educational or informative content that resonates with audiences, promoting knowledge sharing and skill development within the community.</a:t>
            </a:r>
          </a:p>
          <a:p>
            <a:pPr algn="ctr">
              <a:lnSpc>
                <a:spcPts val="2380"/>
              </a:lnSpc>
            </a:pPr>
            <a:r>
              <a:rPr lang="en-US" sz="1700">
                <a:solidFill>
                  <a:srgbClr val="FFFFFF"/>
                </a:solidFill>
                <a:latin typeface="Montserrat"/>
              </a:rPr>
              <a:t> </a:t>
            </a:r>
          </a:p>
          <a:p>
            <a:pPr algn="ctr">
              <a:lnSpc>
                <a:spcPts val="2380"/>
              </a:lnSpc>
            </a:pPr>
            <a:r>
              <a:rPr lang="en-US" sz="1700">
                <a:solidFill>
                  <a:srgbClr val="FFFFFF"/>
                </a:solidFill>
                <a:latin typeface="Montserrat"/>
              </a:rPr>
              <a:t>Platform Improvement and Innovation:</a:t>
            </a:r>
          </a:p>
          <a:p>
            <a:pPr algn="ctr">
              <a:lnSpc>
                <a:spcPts val="2380"/>
              </a:lnSpc>
            </a:pPr>
            <a:r>
              <a:rPr lang="en-US" sz="1700">
                <a:solidFill>
                  <a:srgbClr val="FFFFFF"/>
                </a:solidFill>
                <a:latin typeface="Montserrat"/>
              </a:rPr>
              <a:t>Platforms like Twitch can use data analysis to identify areas for improvement, enhance the user experience, and innovate new features that benefit both content creators and viewers, ultimately driving continuous evolution and improvement within the streaming ecosystem.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87719" y="-294256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14326" y="6543974"/>
            <a:ext cx="5428652" cy="5428652"/>
          </a:xfrm>
          <a:custGeom>
            <a:avLst/>
            <a:gdLst/>
            <a:ahLst/>
            <a:cxnLst/>
            <a:rect r="r" b="b" t="t" l="l"/>
            <a:pathLst>
              <a:path h="5428652" w="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925882" y="6874980"/>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320654">
            <a:off x="15023685" y="2224"/>
            <a:ext cx="4471230" cy="2308815"/>
          </a:xfrm>
          <a:custGeom>
            <a:avLst/>
            <a:gdLst/>
            <a:ahLst/>
            <a:cxnLst/>
            <a:rect r="r" b="b" t="t" l="l"/>
            <a:pathLst>
              <a:path h="2308815" w="4471230">
                <a:moveTo>
                  <a:pt x="0" y="0"/>
                </a:moveTo>
                <a:lnTo>
                  <a:pt x="4471230" y="0"/>
                </a:lnTo>
                <a:lnTo>
                  <a:pt x="4471230" y="2308815"/>
                </a:lnTo>
                <a:lnTo>
                  <a:pt x="0" y="2308815"/>
                </a:lnTo>
                <a:lnTo>
                  <a:pt x="0" y="0"/>
                </a:lnTo>
                <a:close/>
              </a:path>
            </a:pathLst>
          </a:custGeom>
          <a:blipFill>
            <a:blip r:embed="rId6"/>
            <a:stretch>
              <a:fillRect l="0" t="0" r="-5651" b="0"/>
            </a:stretch>
          </a:blipFill>
        </p:spPr>
      </p:sp>
      <p:sp>
        <p:nvSpPr>
          <p:cNvPr name="Freeform 6" id="6"/>
          <p:cNvSpPr/>
          <p:nvPr/>
        </p:nvSpPr>
        <p:spPr>
          <a:xfrm flipH="false" flipV="false" rot="4661459">
            <a:off x="-860948" y="8286627"/>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7"/>
            <a:stretch>
              <a:fillRect l="0" t="0" r="0" b="0"/>
            </a:stretch>
          </a:blipFill>
        </p:spPr>
      </p:sp>
      <p:sp>
        <p:nvSpPr>
          <p:cNvPr name="Freeform 7" id="7"/>
          <p:cNvSpPr/>
          <p:nvPr/>
        </p:nvSpPr>
        <p:spPr>
          <a:xfrm flipH="false" flipV="false" rot="0">
            <a:off x="15778223" y="6543974"/>
            <a:ext cx="7210834" cy="5994006"/>
          </a:xfrm>
          <a:custGeom>
            <a:avLst/>
            <a:gdLst/>
            <a:ahLst/>
            <a:cxnLst/>
            <a:rect r="r" b="b" t="t" l="l"/>
            <a:pathLst>
              <a:path h="5994006" w="7210834">
                <a:moveTo>
                  <a:pt x="0" y="0"/>
                </a:moveTo>
                <a:lnTo>
                  <a:pt x="7210834" y="0"/>
                </a:lnTo>
                <a:lnTo>
                  <a:pt x="7210834" y="5994006"/>
                </a:lnTo>
                <a:lnTo>
                  <a:pt x="0" y="5994006"/>
                </a:lnTo>
                <a:lnTo>
                  <a:pt x="0" y="0"/>
                </a:lnTo>
                <a:close/>
              </a:path>
            </a:pathLst>
          </a:custGeom>
          <a:blipFill>
            <a:blip r:embed="rId8"/>
            <a:stretch>
              <a:fillRect l="0" t="0" r="0" b="0"/>
            </a:stretch>
          </a:blipFill>
        </p:spPr>
      </p:sp>
      <p:sp>
        <p:nvSpPr>
          <p:cNvPr name="TextBox 8" id="8"/>
          <p:cNvSpPr txBox="true"/>
          <p:nvPr/>
        </p:nvSpPr>
        <p:spPr>
          <a:xfrm rot="0">
            <a:off x="6178999" y="828642"/>
            <a:ext cx="5048762" cy="1685603"/>
          </a:xfrm>
          <a:prstGeom prst="rect">
            <a:avLst/>
          </a:prstGeom>
        </p:spPr>
        <p:txBody>
          <a:bodyPr anchor="t" rtlCol="false" tIns="0" lIns="0" bIns="0" rIns="0">
            <a:spAutoFit/>
          </a:bodyPr>
          <a:lstStyle/>
          <a:p>
            <a:pPr algn="l">
              <a:lnSpc>
                <a:spcPts val="13667"/>
              </a:lnSpc>
            </a:pPr>
            <a:r>
              <a:rPr lang="en-US" sz="9762">
                <a:solidFill>
                  <a:srgbClr val="FFFFFF"/>
                </a:solidFill>
                <a:latin typeface="Neue Machina Ultra-Bold"/>
              </a:rPr>
              <a:t>Survey</a:t>
            </a:r>
          </a:p>
        </p:txBody>
      </p:sp>
      <p:sp>
        <p:nvSpPr>
          <p:cNvPr name="TextBox 9" id="9"/>
          <p:cNvSpPr txBox="true"/>
          <p:nvPr/>
        </p:nvSpPr>
        <p:spPr>
          <a:xfrm rot="0">
            <a:off x="4175271" y="2924999"/>
            <a:ext cx="9056218" cy="7032444"/>
          </a:xfrm>
          <a:prstGeom prst="rect">
            <a:avLst/>
          </a:prstGeom>
        </p:spPr>
        <p:txBody>
          <a:bodyPr anchor="t" rtlCol="false" tIns="0" lIns="0" bIns="0" rIns="0">
            <a:spAutoFit/>
          </a:bodyPr>
          <a:lstStyle/>
          <a:p>
            <a:pPr algn="ctr">
              <a:lnSpc>
                <a:spcPts val="5609"/>
              </a:lnSpc>
            </a:pPr>
            <a:r>
              <a:rPr lang="en-US" sz="4007">
                <a:solidFill>
                  <a:srgbClr val="FFFFFF"/>
                </a:solidFill>
                <a:latin typeface="Raleway"/>
              </a:rPr>
              <a:t>What is a survey ? </a:t>
            </a:r>
          </a:p>
          <a:p>
            <a:pPr algn="ctr">
              <a:lnSpc>
                <a:spcPts val="5609"/>
              </a:lnSpc>
            </a:pPr>
          </a:p>
          <a:p>
            <a:pPr algn="ctr">
              <a:lnSpc>
                <a:spcPts val="5609"/>
              </a:lnSpc>
            </a:pPr>
            <a:r>
              <a:rPr lang="en-US" sz="4007">
                <a:solidFill>
                  <a:srgbClr val="FFFFFF"/>
                </a:solidFill>
                <a:latin typeface="Raleway"/>
              </a:rPr>
              <a:t>What we wanted to find with the survey ?</a:t>
            </a:r>
          </a:p>
          <a:p>
            <a:pPr algn="l" marL="865138" indent="-432569" lvl="1">
              <a:lnSpc>
                <a:spcPts val="5609"/>
              </a:lnSpc>
              <a:buFont typeface="Arial"/>
              <a:buChar char="•"/>
            </a:pPr>
            <a:r>
              <a:rPr lang="en-US" sz="4007">
                <a:solidFill>
                  <a:srgbClr val="FFFFFF"/>
                </a:solidFill>
                <a:latin typeface="Raleway"/>
              </a:rPr>
              <a:t>Impact</a:t>
            </a:r>
          </a:p>
          <a:p>
            <a:pPr algn="l" marL="865138" indent="-432569" lvl="1">
              <a:lnSpc>
                <a:spcPts val="5609"/>
              </a:lnSpc>
              <a:buFont typeface="Arial"/>
              <a:buChar char="•"/>
            </a:pPr>
            <a:r>
              <a:rPr lang="en-US" sz="4007">
                <a:solidFill>
                  <a:srgbClr val="FFFFFF"/>
                </a:solidFill>
                <a:latin typeface="Raleway"/>
              </a:rPr>
              <a:t>Needs</a:t>
            </a:r>
          </a:p>
          <a:p>
            <a:pPr algn="ctr">
              <a:lnSpc>
                <a:spcPts val="5609"/>
              </a:lnSpc>
            </a:pPr>
          </a:p>
          <a:p>
            <a:pPr algn="ctr">
              <a:lnSpc>
                <a:spcPts val="5609"/>
              </a:lnSpc>
            </a:pPr>
            <a:r>
              <a:rPr lang="en-US" sz="4007">
                <a:solidFill>
                  <a:srgbClr val="FFFFFF"/>
                </a:solidFill>
                <a:latin typeface="Raleway"/>
              </a:rPr>
              <a:t>How this survey will help us ?</a:t>
            </a:r>
          </a:p>
          <a:p>
            <a:pPr algn="l" marL="865138" indent="-432569" lvl="1">
              <a:lnSpc>
                <a:spcPts val="5609"/>
              </a:lnSpc>
              <a:buFont typeface="Arial"/>
              <a:buChar char="•"/>
            </a:pPr>
            <a:r>
              <a:rPr lang="en-US" sz="4007">
                <a:solidFill>
                  <a:srgbClr val="FFFFFF"/>
                </a:solidFill>
                <a:latin typeface="Raleway"/>
              </a:rPr>
              <a:t>Guide us in our research</a:t>
            </a:r>
          </a:p>
          <a:p>
            <a:pPr algn="l" marL="865138" indent="-432569" lvl="1">
              <a:lnSpc>
                <a:spcPts val="5609"/>
              </a:lnSpc>
              <a:buFont typeface="Arial"/>
              <a:buChar char="•"/>
            </a:pPr>
            <a:r>
              <a:rPr lang="en-US" sz="4007">
                <a:solidFill>
                  <a:srgbClr val="FFFFFF"/>
                </a:solidFill>
                <a:latin typeface="Raleway"/>
              </a:rPr>
              <a:t>Find some insight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1738930" y="2134307"/>
            <a:ext cx="13400392" cy="1171231"/>
          </a:xfrm>
          <a:prstGeom prst="rect">
            <a:avLst/>
          </a:prstGeom>
        </p:spPr>
        <p:txBody>
          <a:bodyPr anchor="t" rtlCol="false" tIns="0" lIns="0" bIns="0" rIns="0">
            <a:spAutoFit/>
          </a:bodyPr>
          <a:lstStyle/>
          <a:p>
            <a:pPr algn="l">
              <a:lnSpc>
                <a:spcPts val="9468"/>
              </a:lnSpc>
            </a:pPr>
            <a:r>
              <a:rPr lang="en-US" sz="6763">
                <a:solidFill>
                  <a:srgbClr val="FFFFFF"/>
                </a:solidFill>
                <a:latin typeface="Neue Machina Ultra-Bold"/>
              </a:rPr>
              <a:t>3 Introductions question</a:t>
            </a:r>
          </a:p>
        </p:txBody>
      </p:sp>
      <p:sp>
        <p:nvSpPr>
          <p:cNvPr name="TextBox 9" id="9"/>
          <p:cNvSpPr txBox="true"/>
          <p:nvPr/>
        </p:nvSpPr>
        <p:spPr>
          <a:xfrm rot="0">
            <a:off x="1360107" y="3588163"/>
            <a:ext cx="11887695" cy="4039999"/>
          </a:xfrm>
          <a:prstGeom prst="rect">
            <a:avLst/>
          </a:prstGeom>
        </p:spPr>
        <p:txBody>
          <a:bodyPr anchor="t" rtlCol="false" tIns="0" lIns="0" bIns="0" rIns="0">
            <a:spAutoFit/>
          </a:bodyPr>
          <a:lstStyle/>
          <a:p>
            <a:pPr algn="l" marL="716772" indent="-358386" lvl="1">
              <a:lnSpc>
                <a:spcPts val="4647"/>
              </a:lnSpc>
              <a:buFont typeface="Arial"/>
              <a:buChar char="•"/>
            </a:pPr>
            <a:r>
              <a:rPr lang="en-US" sz="3319">
                <a:solidFill>
                  <a:srgbClr val="FFFFFF"/>
                </a:solidFill>
                <a:latin typeface="Montserrat"/>
              </a:rPr>
              <a:t>Age</a:t>
            </a:r>
          </a:p>
          <a:p>
            <a:pPr algn="l">
              <a:lnSpc>
                <a:spcPts val="4647"/>
              </a:lnSpc>
            </a:pPr>
          </a:p>
          <a:p>
            <a:pPr algn="l" marL="716772" indent="-358386" lvl="1">
              <a:lnSpc>
                <a:spcPts val="4647"/>
              </a:lnSpc>
              <a:buFont typeface="Arial"/>
              <a:buChar char="•"/>
            </a:pPr>
            <a:r>
              <a:rPr lang="en-US" sz="3319">
                <a:solidFill>
                  <a:srgbClr val="FFFFFF"/>
                </a:solidFill>
                <a:latin typeface="Montserrat"/>
              </a:rPr>
              <a:t>Gender</a:t>
            </a:r>
          </a:p>
          <a:p>
            <a:pPr algn="l">
              <a:lnSpc>
                <a:spcPts val="4647"/>
              </a:lnSpc>
            </a:pPr>
          </a:p>
          <a:p>
            <a:pPr algn="l" marL="716772" indent="-358386" lvl="1">
              <a:lnSpc>
                <a:spcPts val="4647"/>
              </a:lnSpc>
              <a:buFont typeface="Arial"/>
              <a:buChar char="•"/>
            </a:pPr>
            <a:r>
              <a:rPr lang="en-US" sz="3319">
                <a:solidFill>
                  <a:srgbClr val="FFFFFF"/>
                </a:solidFill>
                <a:latin typeface="Montserrat"/>
              </a:rPr>
              <a:t>Country of residence</a:t>
            </a:r>
          </a:p>
          <a:p>
            <a:pPr algn="l">
              <a:lnSpc>
                <a:spcPts val="4647"/>
              </a:lnSpc>
            </a:pPr>
          </a:p>
          <a:p>
            <a:pPr algn="l">
              <a:lnSpc>
                <a:spcPts val="4647"/>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TextBox 8" id="8"/>
          <p:cNvSpPr txBox="true"/>
          <p:nvPr/>
        </p:nvSpPr>
        <p:spPr>
          <a:xfrm rot="0">
            <a:off x="1360107" y="1429709"/>
            <a:ext cx="13400392" cy="1171231"/>
          </a:xfrm>
          <a:prstGeom prst="rect">
            <a:avLst/>
          </a:prstGeom>
        </p:spPr>
        <p:txBody>
          <a:bodyPr anchor="t" rtlCol="false" tIns="0" lIns="0" bIns="0" rIns="0">
            <a:spAutoFit/>
          </a:bodyPr>
          <a:lstStyle/>
          <a:p>
            <a:pPr algn="l">
              <a:lnSpc>
                <a:spcPts val="9468"/>
              </a:lnSpc>
            </a:pPr>
            <a:r>
              <a:rPr lang="en-US" sz="6763">
                <a:solidFill>
                  <a:srgbClr val="FFFFFF"/>
                </a:solidFill>
                <a:latin typeface="Neue Machina Ultra-Bold"/>
              </a:rPr>
              <a:t>Twitch based question </a:t>
            </a:r>
          </a:p>
        </p:txBody>
      </p:sp>
      <p:sp>
        <p:nvSpPr>
          <p:cNvPr name="TextBox 9" id="9"/>
          <p:cNvSpPr txBox="true"/>
          <p:nvPr/>
        </p:nvSpPr>
        <p:spPr>
          <a:xfrm rot="0">
            <a:off x="1360107" y="2753251"/>
            <a:ext cx="11887695" cy="8447534"/>
          </a:xfrm>
          <a:prstGeom prst="rect">
            <a:avLst/>
          </a:prstGeom>
        </p:spPr>
        <p:txBody>
          <a:bodyPr anchor="t" rtlCol="false" tIns="0" lIns="0" bIns="0" rIns="0">
            <a:spAutoFit/>
          </a:bodyPr>
          <a:lstStyle/>
          <a:p>
            <a:pPr algn="l" marL="414515" indent="-207258" lvl="1">
              <a:lnSpc>
                <a:spcPts val="2687"/>
              </a:lnSpc>
              <a:buFont typeface="Arial"/>
              <a:buChar char="•"/>
            </a:pPr>
            <a:r>
              <a:rPr lang="en-US" sz="1919">
                <a:solidFill>
                  <a:srgbClr val="FFFFFF"/>
                </a:solidFill>
                <a:latin typeface="Montserrat Bold"/>
              </a:rPr>
              <a:t>How often do you watch streams on Twitch?</a:t>
            </a:r>
          </a:p>
          <a:p>
            <a:pPr algn="l">
              <a:lnSpc>
                <a:spcPts val="2687"/>
              </a:lnSpc>
            </a:pPr>
          </a:p>
          <a:p>
            <a:pPr algn="l" marL="414515" indent="-207258" lvl="1">
              <a:lnSpc>
                <a:spcPts val="2687"/>
              </a:lnSpc>
              <a:buFont typeface="Arial"/>
              <a:buChar char="•"/>
            </a:pPr>
            <a:r>
              <a:rPr lang="en-US" sz="1919">
                <a:solidFill>
                  <a:srgbClr val="FFFFFF"/>
                </a:solidFill>
                <a:latin typeface="Montserrat Bold"/>
              </a:rPr>
              <a:t>What motivates you to watch streams on Twitch? (Select all that apply)</a:t>
            </a:r>
          </a:p>
          <a:p>
            <a:pPr algn="l">
              <a:lnSpc>
                <a:spcPts val="2687"/>
              </a:lnSpc>
            </a:pPr>
          </a:p>
          <a:p>
            <a:pPr algn="l" marL="414515" indent="-207258" lvl="1">
              <a:lnSpc>
                <a:spcPts val="2687"/>
              </a:lnSpc>
              <a:buFont typeface="Arial"/>
              <a:buChar char="•"/>
            </a:pPr>
            <a:r>
              <a:rPr lang="en-US" sz="1919">
                <a:solidFill>
                  <a:srgbClr val="FFFFFF"/>
                </a:solidFill>
                <a:latin typeface="Montserrat Bold"/>
              </a:rPr>
              <a:t>How long have you been using Twitch?</a:t>
            </a:r>
          </a:p>
          <a:p>
            <a:pPr algn="l">
              <a:lnSpc>
                <a:spcPts val="2687"/>
              </a:lnSpc>
            </a:pPr>
          </a:p>
          <a:p>
            <a:pPr algn="l" marL="414515" indent="-207258" lvl="1">
              <a:lnSpc>
                <a:spcPts val="2687"/>
              </a:lnSpc>
              <a:buFont typeface="Arial"/>
              <a:buChar char="•"/>
            </a:pPr>
            <a:r>
              <a:rPr lang="en-US" sz="1919">
                <a:solidFill>
                  <a:srgbClr val="FFFFFF"/>
                </a:solidFill>
                <a:latin typeface="Montserrat Bold"/>
              </a:rPr>
              <a:t>How important is Twitch as a source of entertainment in your life?</a:t>
            </a:r>
          </a:p>
          <a:p>
            <a:pPr algn="l">
              <a:lnSpc>
                <a:spcPts val="2687"/>
              </a:lnSpc>
            </a:pPr>
          </a:p>
          <a:p>
            <a:pPr algn="l" marL="414515" indent="-207258" lvl="1">
              <a:lnSpc>
                <a:spcPts val="2687"/>
              </a:lnSpc>
              <a:buFont typeface="Arial"/>
              <a:buChar char="•"/>
            </a:pPr>
            <a:r>
              <a:rPr lang="en-US" sz="1919">
                <a:solidFill>
                  <a:srgbClr val="FFFFFF"/>
                </a:solidFill>
                <a:latin typeface="Montserrat Bold"/>
              </a:rPr>
              <a:t>What impact, if any, has Twitch had on your social life or connections with others?</a:t>
            </a:r>
          </a:p>
          <a:p>
            <a:pPr algn="l">
              <a:lnSpc>
                <a:spcPts val="2687"/>
              </a:lnSpc>
            </a:pPr>
          </a:p>
          <a:p>
            <a:pPr algn="l" marL="414515" indent="-207258" lvl="1">
              <a:lnSpc>
                <a:spcPts val="2687"/>
              </a:lnSpc>
              <a:buFont typeface="Arial"/>
              <a:buChar char="•"/>
            </a:pPr>
            <a:r>
              <a:rPr lang="en-US" sz="1919">
                <a:solidFill>
                  <a:srgbClr val="FFFFFF"/>
                </a:solidFill>
                <a:latin typeface="Montserrat Bold"/>
              </a:rPr>
              <a:t>Do you believe Twitch has influenced your interests or hobbies in any way? If yes, please describe.</a:t>
            </a:r>
          </a:p>
          <a:p>
            <a:pPr algn="l">
              <a:lnSpc>
                <a:spcPts val="2687"/>
              </a:lnSpc>
            </a:pPr>
          </a:p>
          <a:p>
            <a:pPr algn="l" marL="414515" indent="-207258" lvl="1">
              <a:lnSpc>
                <a:spcPts val="2687"/>
              </a:lnSpc>
              <a:buFont typeface="Arial"/>
              <a:buChar char="•"/>
            </a:pPr>
            <a:r>
              <a:rPr lang="en-US" sz="1919">
                <a:solidFill>
                  <a:srgbClr val="FFFFFF"/>
                </a:solidFill>
                <a:latin typeface="Montserrat Bold"/>
              </a:rPr>
              <a:t>In your opinion, why does Twitch matter in the realm of online entertainment and social media?</a:t>
            </a:r>
          </a:p>
          <a:p>
            <a:pPr algn="l">
              <a:lnSpc>
                <a:spcPts val="3667"/>
              </a:lnSpc>
            </a:pPr>
          </a:p>
          <a:p>
            <a:pPr algn="l" marL="414515" indent="-207258" lvl="1">
              <a:lnSpc>
                <a:spcPts val="2687"/>
              </a:lnSpc>
              <a:buFont typeface="Arial"/>
              <a:buChar char="•"/>
            </a:pPr>
            <a:r>
              <a:rPr lang="en-US" sz="1919">
                <a:solidFill>
                  <a:srgbClr val="FFFFFF"/>
                </a:solidFill>
                <a:latin typeface="Montserrat Bold"/>
              </a:rPr>
              <a:t>Would you recommend Twitch to others as a platform for entertainment? Why or why not?</a:t>
            </a:r>
          </a:p>
          <a:p>
            <a:pPr algn="l">
              <a:lnSpc>
                <a:spcPts val="2687"/>
              </a:lnSpc>
            </a:pPr>
          </a:p>
          <a:p>
            <a:pPr algn="l" marL="414515" indent="-207258" lvl="1">
              <a:lnSpc>
                <a:spcPts val="2687"/>
              </a:lnSpc>
              <a:buFont typeface="Arial"/>
              <a:buChar char="•"/>
            </a:pPr>
            <a:r>
              <a:rPr lang="en-US" sz="1919">
                <a:solidFill>
                  <a:srgbClr val="FFFFFF"/>
                </a:solidFill>
                <a:latin typeface="Montserrat Bold"/>
              </a:rPr>
              <a:t>Any additional comments or insights you would like to share regarding your experience with Twitch?</a:t>
            </a:r>
          </a:p>
          <a:p>
            <a:pPr algn="l">
              <a:lnSpc>
                <a:spcPts val="2687"/>
              </a:lnSpc>
            </a:pPr>
          </a:p>
          <a:p>
            <a:pPr algn="l">
              <a:lnSpc>
                <a:spcPts val="2687"/>
              </a:lnSpc>
            </a:pPr>
          </a:p>
          <a:p>
            <a:pPr algn="l">
              <a:lnSpc>
                <a:spcPts val="2687"/>
              </a:lnSpc>
            </a:pPr>
          </a:p>
          <a:p>
            <a:pPr algn="l">
              <a:lnSpc>
                <a:spcPts val="2687"/>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87719" y="-294256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14326" y="6543974"/>
            <a:ext cx="5428652" cy="5428652"/>
          </a:xfrm>
          <a:custGeom>
            <a:avLst/>
            <a:gdLst/>
            <a:ahLst/>
            <a:cxnLst/>
            <a:rect r="r" b="b" t="t" l="l"/>
            <a:pathLst>
              <a:path h="5428652" w="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028700" y="3342394"/>
            <a:ext cx="4290504" cy="4970298"/>
            <a:chOff x="0" y="0"/>
            <a:chExt cx="1565187" cy="1813178"/>
          </a:xfrm>
        </p:grpSpPr>
        <p:sp>
          <p:nvSpPr>
            <p:cNvPr name="Freeform 5" id="5"/>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AutoShape 6" id="6"/>
          <p:cNvSpPr/>
          <p:nvPr/>
        </p:nvSpPr>
        <p:spPr>
          <a:xfrm rot="-5400000">
            <a:off x="3930071" y="5631302"/>
            <a:ext cx="3774193" cy="0"/>
          </a:xfrm>
          <a:prstGeom prst="line">
            <a:avLst/>
          </a:prstGeom>
          <a:ln cap="flat" w="19050">
            <a:solidFill>
              <a:srgbClr val="FFFFFF"/>
            </a:solidFill>
            <a:prstDash val="solid"/>
            <a:headEnd type="none" len="sm" w="sm"/>
            <a:tailEnd type="none" len="sm" w="sm"/>
          </a:ln>
        </p:spPr>
      </p:sp>
      <p:grpSp>
        <p:nvGrpSpPr>
          <p:cNvPr name="Group 7" id="7"/>
          <p:cNvGrpSpPr/>
          <p:nvPr/>
        </p:nvGrpSpPr>
        <p:grpSpPr>
          <a:xfrm rot="0">
            <a:off x="6225828" y="3342394"/>
            <a:ext cx="4290504" cy="4970298"/>
            <a:chOff x="0" y="0"/>
            <a:chExt cx="1565187" cy="1813178"/>
          </a:xfrm>
        </p:grpSpPr>
        <p:sp>
          <p:nvSpPr>
            <p:cNvPr name="Freeform 8" id="8"/>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AutoShape 9" id="9"/>
          <p:cNvSpPr/>
          <p:nvPr/>
        </p:nvSpPr>
        <p:spPr>
          <a:xfrm rot="-5400000">
            <a:off x="9191962" y="5631302"/>
            <a:ext cx="3774193" cy="0"/>
          </a:xfrm>
          <a:prstGeom prst="line">
            <a:avLst/>
          </a:prstGeom>
          <a:ln cap="flat" w="19050">
            <a:solidFill>
              <a:srgbClr val="FFFFFF"/>
            </a:solidFill>
            <a:prstDash val="solid"/>
            <a:headEnd type="none" len="sm" w="sm"/>
            <a:tailEnd type="none" len="sm" w="sm"/>
          </a:ln>
        </p:spPr>
      </p:sp>
      <p:sp>
        <p:nvSpPr>
          <p:cNvPr name="Freeform 10" id="10"/>
          <p:cNvSpPr/>
          <p:nvPr/>
        </p:nvSpPr>
        <p:spPr>
          <a:xfrm flipH="false" flipV="false" rot="0">
            <a:off x="14925882" y="6874980"/>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1487719" y="3342394"/>
            <a:ext cx="4290504" cy="4970298"/>
            <a:chOff x="0" y="0"/>
            <a:chExt cx="1565187" cy="1813178"/>
          </a:xfrm>
        </p:grpSpPr>
        <p:sp>
          <p:nvSpPr>
            <p:cNvPr name="Freeform 12" id="12"/>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Freeform 13" id="13"/>
          <p:cNvSpPr/>
          <p:nvPr/>
        </p:nvSpPr>
        <p:spPr>
          <a:xfrm flipH="false" flipV="false" rot="-320654">
            <a:off x="15023685" y="2224"/>
            <a:ext cx="4471230" cy="2308815"/>
          </a:xfrm>
          <a:custGeom>
            <a:avLst/>
            <a:gdLst/>
            <a:ahLst/>
            <a:cxnLst/>
            <a:rect r="r" b="b" t="t" l="l"/>
            <a:pathLst>
              <a:path h="2308815" w="4471230">
                <a:moveTo>
                  <a:pt x="0" y="0"/>
                </a:moveTo>
                <a:lnTo>
                  <a:pt x="4471230" y="0"/>
                </a:lnTo>
                <a:lnTo>
                  <a:pt x="4471230" y="2308815"/>
                </a:lnTo>
                <a:lnTo>
                  <a:pt x="0" y="2308815"/>
                </a:lnTo>
                <a:lnTo>
                  <a:pt x="0" y="0"/>
                </a:lnTo>
                <a:close/>
              </a:path>
            </a:pathLst>
          </a:custGeom>
          <a:blipFill>
            <a:blip r:embed="rId6"/>
            <a:stretch>
              <a:fillRect l="0" t="0" r="-5651" b="0"/>
            </a:stretch>
          </a:blipFill>
        </p:spPr>
      </p:sp>
      <p:sp>
        <p:nvSpPr>
          <p:cNvPr name="Freeform 14" id="14"/>
          <p:cNvSpPr/>
          <p:nvPr/>
        </p:nvSpPr>
        <p:spPr>
          <a:xfrm flipH="false" flipV="false" rot="4661459">
            <a:off x="-860948" y="8286627"/>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7"/>
            <a:stretch>
              <a:fillRect l="0" t="0" r="0" b="0"/>
            </a:stretch>
          </a:blipFill>
        </p:spPr>
      </p:sp>
      <p:sp>
        <p:nvSpPr>
          <p:cNvPr name="Freeform 15" id="15"/>
          <p:cNvSpPr/>
          <p:nvPr/>
        </p:nvSpPr>
        <p:spPr>
          <a:xfrm flipH="false" flipV="false" rot="0">
            <a:off x="15778223" y="6543974"/>
            <a:ext cx="7210834" cy="5994006"/>
          </a:xfrm>
          <a:custGeom>
            <a:avLst/>
            <a:gdLst/>
            <a:ahLst/>
            <a:cxnLst/>
            <a:rect r="r" b="b" t="t" l="l"/>
            <a:pathLst>
              <a:path h="5994006" w="7210834">
                <a:moveTo>
                  <a:pt x="0" y="0"/>
                </a:moveTo>
                <a:lnTo>
                  <a:pt x="7210834" y="0"/>
                </a:lnTo>
                <a:lnTo>
                  <a:pt x="7210834" y="5994006"/>
                </a:lnTo>
                <a:lnTo>
                  <a:pt x="0" y="5994006"/>
                </a:lnTo>
                <a:lnTo>
                  <a:pt x="0" y="0"/>
                </a:lnTo>
                <a:close/>
              </a:path>
            </a:pathLst>
          </a:custGeom>
          <a:blipFill>
            <a:blip r:embed="rId8"/>
            <a:stretch>
              <a:fillRect l="0" t="0" r="0" b="0"/>
            </a:stretch>
          </a:blipFill>
        </p:spPr>
      </p:sp>
      <p:sp>
        <p:nvSpPr>
          <p:cNvPr name="TextBox 16" id="16"/>
          <p:cNvSpPr txBox="true"/>
          <p:nvPr/>
        </p:nvSpPr>
        <p:spPr>
          <a:xfrm rot="0">
            <a:off x="1028700" y="866775"/>
            <a:ext cx="11131398" cy="1385872"/>
          </a:xfrm>
          <a:prstGeom prst="rect">
            <a:avLst/>
          </a:prstGeom>
        </p:spPr>
        <p:txBody>
          <a:bodyPr anchor="t" rtlCol="false" tIns="0" lIns="0" bIns="0" rIns="0">
            <a:spAutoFit/>
          </a:bodyPr>
          <a:lstStyle/>
          <a:p>
            <a:pPr algn="l">
              <a:lnSpc>
                <a:spcPts val="11288"/>
              </a:lnSpc>
            </a:pPr>
            <a:r>
              <a:rPr lang="en-US" sz="8063">
                <a:solidFill>
                  <a:srgbClr val="FFFFFF"/>
                </a:solidFill>
                <a:latin typeface="Neue Machina Ultra-Bold"/>
              </a:rPr>
              <a:t>Data analysis tools</a:t>
            </a:r>
          </a:p>
        </p:txBody>
      </p:sp>
      <p:sp>
        <p:nvSpPr>
          <p:cNvPr name="TextBox 17" id="17"/>
          <p:cNvSpPr txBox="true"/>
          <p:nvPr/>
        </p:nvSpPr>
        <p:spPr>
          <a:xfrm rot="0">
            <a:off x="1370371" y="3741078"/>
            <a:ext cx="2598564"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1</a:t>
            </a:r>
          </a:p>
        </p:txBody>
      </p:sp>
      <p:sp>
        <p:nvSpPr>
          <p:cNvPr name="Freeform 18" id="18"/>
          <p:cNvSpPr/>
          <p:nvPr/>
        </p:nvSpPr>
        <p:spPr>
          <a:xfrm flipH="false" flipV="false" rot="0">
            <a:off x="11250293" y="8466889"/>
            <a:ext cx="1401621" cy="1386009"/>
          </a:xfrm>
          <a:custGeom>
            <a:avLst/>
            <a:gdLst/>
            <a:ahLst/>
            <a:cxnLst/>
            <a:rect r="r" b="b" t="t" l="l"/>
            <a:pathLst>
              <a:path h="1386009" w="1401621">
                <a:moveTo>
                  <a:pt x="0" y="0"/>
                </a:moveTo>
                <a:lnTo>
                  <a:pt x="1401622" y="0"/>
                </a:lnTo>
                <a:lnTo>
                  <a:pt x="1401622" y="1386009"/>
                </a:lnTo>
                <a:lnTo>
                  <a:pt x="0" y="1386009"/>
                </a:lnTo>
                <a:lnTo>
                  <a:pt x="0" y="0"/>
                </a:lnTo>
                <a:close/>
              </a:path>
            </a:pathLst>
          </a:custGeom>
          <a:blipFill>
            <a:blip r:embed="rId9"/>
            <a:stretch>
              <a:fillRect l="-101652" t="-54499" r="-101908" b="-50154"/>
            </a:stretch>
          </a:blipFill>
        </p:spPr>
      </p:sp>
      <p:sp>
        <p:nvSpPr>
          <p:cNvPr name="TextBox 19" id="19"/>
          <p:cNvSpPr txBox="true"/>
          <p:nvPr/>
        </p:nvSpPr>
        <p:spPr>
          <a:xfrm rot="0">
            <a:off x="1370371" y="5135245"/>
            <a:ext cx="2991261" cy="682625"/>
          </a:xfrm>
          <a:prstGeom prst="rect">
            <a:avLst/>
          </a:prstGeom>
        </p:spPr>
        <p:txBody>
          <a:bodyPr anchor="t" rtlCol="false" tIns="0" lIns="0" bIns="0" rIns="0">
            <a:spAutoFit/>
          </a:bodyPr>
          <a:lstStyle/>
          <a:p>
            <a:pPr algn="l" marL="431797" indent="-215899" lvl="1">
              <a:lnSpc>
                <a:spcPts val="2799"/>
              </a:lnSpc>
              <a:buFont typeface="Arial"/>
              <a:buChar char="•"/>
            </a:pPr>
            <a:r>
              <a:rPr lang="en-US" sz="1999">
                <a:solidFill>
                  <a:srgbClr val="FFFFFF"/>
                </a:solidFill>
                <a:latin typeface="Montserrat"/>
              </a:rPr>
              <a:t>Comprehensive Data Access</a:t>
            </a:r>
          </a:p>
        </p:txBody>
      </p:sp>
      <p:sp>
        <p:nvSpPr>
          <p:cNvPr name="TextBox 20" id="20"/>
          <p:cNvSpPr txBox="true"/>
          <p:nvPr/>
        </p:nvSpPr>
        <p:spPr>
          <a:xfrm rot="0">
            <a:off x="6567500" y="3741078"/>
            <a:ext cx="2598564"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2</a:t>
            </a:r>
          </a:p>
        </p:txBody>
      </p:sp>
      <p:sp>
        <p:nvSpPr>
          <p:cNvPr name="TextBox 21" id="21"/>
          <p:cNvSpPr txBox="true"/>
          <p:nvPr/>
        </p:nvSpPr>
        <p:spPr>
          <a:xfrm rot="0">
            <a:off x="6567500" y="5105400"/>
            <a:ext cx="2677210" cy="692150"/>
          </a:xfrm>
          <a:prstGeom prst="rect">
            <a:avLst/>
          </a:prstGeom>
        </p:spPr>
        <p:txBody>
          <a:bodyPr anchor="t" rtlCol="false" tIns="0" lIns="0" bIns="0" rIns="0">
            <a:spAutoFit/>
          </a:bodyPr>
          <a:lstStyle/>
          <a:p>
            <a:pPr algn="l" marL="431801" indent="-215900" lvl="1">
              <a:lnSpc>
                <a:spcPts val="2800"/>
              </a:lnSpc>
              <a:buFont typeface="Arial"/>
              <a:buChar char="•"/>
            </a:pPr>
            <a:r>
              <a:rPr lang="en-US" sz="2000">
                <a:solidFill>
                  <a:srgbClr val="FFFFFF"/>
                </a:solidFill>
                <a:latin typeface="Montserrat"/>
              </a:rPr>
              <a:t>Real-Time Updates</a:t>
            </a:r>
          </a:p>
        </p:txBody>
      </p:sp>
      <p:sp>
        <p:nvSpPr>
          <p:cNvPr name="TextBox 22" id="22"/>
          <p:cNvSpPr txBox="true"/>
          <p:nvPr/>
        </p:nvSpPr>
        <p:spPr>
          <a:xfrm rot="0">
            <a:off x="11797843" y="5125720"/>
            <a:ext cx="3670257" cy="339725"/>
          </a:xfrm>
          <a:prstGeom prst="rect">
            <a:avLst/>
          </a:prstGeom>
        </p:spPr>
        <p:txBody>
          <a:bodyPr anchor="t" rtlCol="false" tIns="0" lIns="0" bIns="0" rIns="0">
            <a:spAutoFit/>
          </a:bodyPr>
          <a:lstStyle/>
          <a:p>
            <a:pPr algn="l" marL="431801" indent="-215900" lvl="1">
              <a:lnSpc>
                <a:spcPts val="2800"/>
              </a:lnSpc>
              <a:buFont typeface="Arial"/>
              <a:buChar char="•"/>
            </a:pPr>
            <a:r>
              <a:rPr lang="en-US" sz="2000">
                <a:solidFill>
                  <a:srgbClr val="FFFFFF"/>
                </a:solidFill>
                <a:latin typeface="Montserrat"/>
              </a:rPr>
              <a:t>Customizable Queries</a:t>
            </a:r>
          </a:p>
        </p:txBody>
      </p:sp>
      <p:sp>
        <p:nvSpPr>
          <p:cNvPr name="TextBox 23" id="23"/>
          <p:cNvSpPr txBox="true"/>
          <p:nvPr/>
        </p:nvSpPr>
        <p:spPr>
          <a:xfrm rot="0">
            <a:off x="11951104" y="3741078"/>
            <a:ext cx="2598564"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3</a:t>
            </a:r>
          </a:p>
        </p:txBody>
      </p:sp>
      <p:sp>
        <p:nvSpPr>
          <p:cNvPr name="TextBox 24" id="24"/>
          <p:cNvSpPr txBox="true"/>
          <p:nvPr/>
        </p:nvSpPr>
        <p:spPr>
          <a:xfrm rot="0">
            <a:off x="6225828" y="8607968"/>
            <a:ext cx="4589156"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Twitch API</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87719" y="-294256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14326" y="6543974"/>
            <a:ext cx="5428652" cy="5428652"/>
          </a:xfrm>
          <a:custGeom>
            <a:avLst/>
            <a:gdLst/>
            <a:ahLst/>
            <a:cxnLst/>
            <a:rect r="r" b="b" t="t" l="l"/>
            <a:pathLst>
              <a:path h="5428652" w="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028700" y="3342394"/>
            <a:ext cx="4290504" cy="4970298"/>
            <a:chOff x="0" y="0"/>
            <a:chExt cx="1565187" cy="1813178"/>
          </a:xfrm>
        </p:grpSpPr>
        <p:sp>
          <p:nvSpPr>
            <p:cNvPr name="Freeform 5" id="5"/>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AutoShape 6" id="6"/>
          <p:cNvSpPr/>
          <p:nvPr/>
        </p:nvSpPr>
        <p:spPr>
          <a:xfrm rot="-5400000">
            <a:off x="3930071" y="5631302"/>
            <a:ext cx="3774193" cy="0"/>
          </a:xfrm>
          <a:prstGeom prst="line">
            <a:avLst/>
          </a:prstGeom>
          <a:ln cap="flat" w="19050">
            <a:solidFill>
              <a:srgbClr val="FFFFFF"/>
            </a:solidFill>
            <a:prstDash val="solid"/>
            <a:headEnd type="none" len="sm" w="sm"/>
            <a:tailEnd type="none" len="sm" w="sm"/>
          </a:ln>
        </p:spPr>
      </p:sp>
      <p:grpSp>
        <p:nvGrpSpPr>
          <p:cNvPr name="Group 7" id="7"/>
          <p:cNvGrpSpPr/>
          <p:nvPr/>
        </p:nvGrpSpPr>
        <p:grpSpPr>
          <a:xfrm rot="0">
            <a:off x="6225828" y="3342394"/>
            <a:ext cx="4290504" cy="4970298"/>
            <a:chOff x="0" y="0"/>
            <a:chExt cx="1565187" cy="1813178"/>
          </a:xfrm>
        </p:grpSpPr>
        <p:sp>
          <p:nvSpPr>
            <p:cNvPr name="Freeform 8" id="8"/>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AutoShape 9" id="9"/>
          <p:cNvSpPr/>
          <p:nvPr/>
        </p:nvSpPr>
        <p:spPr>
          <a:xfrm rot="-5400000">
            <a:off x="9191962" y="5631302"/>
            <a:ext cx="3774193" cy="0"/>
          </a:xfrm>
          <a:prstGeom prst="line">
            <a:avLst/>
          </a:prstGeom>
          <a:ln cap="flat" w="19050">
            <a:solidFill>
              <a:srgbClr val="FFFFFF"/>
            </a:solidFill>
            <a:prstDash val="solid"/>
            <a:headEnd type="none" len="sm" w="sm"/>
            <a:tailEnd type="none" len="sm" w="sm"/>
          </a:ln>
        </p:spPr>
      </p:sp>
      <p:sp>
        <p:nvSpPr>
          <p:cNvPr name="Freeform 10" id="10"/>
          <p:cNvSpPr/>
          <p:nvPr/>
        </p:nvSpPr>
        <p:spPr>
          <a:xfrm flipH="false" flipV="false" rot="0">
            <a:off x="14925882" y="6874980"/>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1487719" y="3342394"/>
            <a:ext cx="4290504" cy="4970298"/>
            <a:chOff x="0" y="0"/>
            <a:chExt cx="1565187" cy="1813178"/>
          </a:xfrm>
        </p:grpSpPr>
        <p:sp>
          <p:nvSpPr>
            <p:cNvPr name="Freeform 12" id="12"/>
            <p:cNvSpPr/>
            <p:nvPr/>
          </p:nvSpPr>
          <p:spPr>
            <a:xfrm flipH="false" flipV="false" rot="0">
              <a:off x="0" y="0"/>
              <a:ext cx="1565188" cy="1813178"/>
            </a:xfrm>
            <a:custGeom>
              <a:avLst/>
              <a:gdLst/>
              <a:ahLst/>
              <a:cxnLst/>
              <a:rect r="r" b="b" t="t" l="l"/>
              <a:pathLst>
                <a:path h="1813178" w="1565188">
                  <a:moveTo>
                    <a:pt x="1440727" y="1813178"/>
                  </a:moveTo>
                  <a:lnTo>
                    <a:pt x="124460" y="1813178"/>
                  </a:lnTo>
                  <a:cubicBezTo>
                    <a:pt x="55880" y="1813178"/>
                    <a:pt x="0" y="1757298"/>
                    <a:pt x="0" y="1688718"/>
                  </a:cubicBezTo>
                  <a:lnTo>
                    <a:pt x="0" y="124460"/>
                  </a:lnTo>
                  <a:cubicBezTo>
                    <a:pt x="0" y="55880"/>
                    <a:pt x="55880" y="0"/>
                    <a:pt x="124460" y="0"/>
                  </a:cubicBezTo>
                  <a:lnTo>
                    <a:pt x="1440727" y="0"/>
                  </a:lnTo>
                  <a:cubicBezTo>
                    <a:pt x="1509307" y="0"/>
                    <a:pt x="1565188" y="55880"/>
                    <a:pt x="1565188" y="124460"/>
                  </a:cubicBezTo>
                  <a:lnTo>
                    <a:pt x="1565188" y="1688718"/>
                  </a:lnTo>
                  <a:cubicBezTo>
                    <a:pt x="1565188" y="1757298"/>
                    <a:pt x="1509307" y="1813178"/>
                    <a:pt x="1440727" y="1813178"/>
                  </a:cubicBezTo>
                  <a:close/>
                </a:path>
              </a:pathLst>
            </a:custGeom>
            <a:solidFill>
              <a:srgbClr val="2D2F30">
                <a:alpha val="30980"/>
              </a:srgbClr>
            </a:solidFill>
          </p:spPr>
        </p:sp>
      </p:grpSp>
      <p:sp>
        <p:nvSpPr>
          <p:cNvPr name="Freeform 13" id="13"/>
          <p:cNvSpPr/>
          <p:nvPr/>
        </p:nvSpPr>
        <p:spPr>
          <a:xfrm flipH="false" flipV="false" rot="-320654">
            <a:off x="15023685" y="2224"/>
            <a:ext cx="4471230" cy="2308815"/>
          </a:xfrm>
          <a:custGeom>
            <a:avLst/>
            <a:gdLst/>
            <a:ahLst/>
            <a:cxnLst/>
            <a:rect r="r" b="b" t="t" l="l"/>
            <a:pathLst>
              <a:path h="2308815" w="4471230">
                <a:moveTo>
                  <a:pt x="0" y="0"/>
                </a:moveTo>
                <a:lnTo>
                  <a:pt x="4471230" y="0"/>
                </a:lnTo>
                <a:lnTo>
                  <a:pt x="4471230" y="2308815"/>
                </a:lnTo>
                <a:lnTo>
                  <a:pt x="0" y="2308815"/>
                </a:lnTo>
                <a:lnTo>
                  <a:pt x="0" y="0"/>
                </a:lnTo>
                <a:close/>
              </a:path>
            </a:pathLst>
          </a:custGeom>
          <a:blipFill>
            <a:blip r:embed="rId6"/>
            <a:stretch>
              <a:fillRect l="0" t="0" r="-5651" b="0"/>
            </a:stretch>
          </a:blipFill>
        </p:spPr>
      </p:sp>
      <p:sp>
        <p:nvSpPr>
          <p:cNvPr name="Freeform 14" id="14"/>
          <p:cNvSpPr/>
          <p:nvPr/>
        </p:nvSpPr>
        <p:spPr>
          <a:xfrm flipH="false" flipV="false" rot="4661459">
            <a:off x="-860948" y="8286627"/>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7"/>
            <a:stretch>
              <a:fillRect l="0" t="0" r="0" b="0"/>
            </a:stretch>
          </a:blipFill>
        </p:spPr>
      </p:sp>
      <p:sp>
        <p:nvSpPr>
          <p:cNvPr name="Freeform 15" id="15"/>
          <p:cNvSpPr/>
          <p:nvPr/>
        </p:nvSpPr>
        <p:spPr>
          <a:xfrm flipH="false" flipV="false" rot="0">
            <a:off x="15778223" y="6543974"/>
            <a:ext cx="7210834" cy="5994006"/>
          </a:xfrm>
          <a:custGeom>
            <a:avLst/>
            <a:gdLst/>
            <a:ahLst/>
            <a:cxnLst/>
            <a:rect r="r" b="b" t="t" l="l"/>
            <a:pathLst>
              <a:path h="5994006" w="7210834">
                <a:moveTo>
                  <a:pt x="0" y="0"/>
                </a:moveTo>
                <a:lnTo>
                  <a:pt x="7210834" y="0"/>
                </a:lnTo>
                <a:lnTo>
                  <a:pt x="7210834" y="5994006"/>
                </a:lnTo>
                <a:lnTo>
                  <a:pt x="0" y="5994006"/>
                </a:lnTo>
                <a:lnTo>
                  <a:pt x="0" y="0"/>
                </a:lnTo>
                <a:close/>
              </a:path>
            </a:pathLst>
          </a:custGeom>
          <a:blipFill>
            <a:blip r:embed="rId8"/>
            <a:stretch>
              <a:fillRect l="0" t="0" r="0" b="0"/>
            </a:stretch>
          </a:blipFill>
        </p:spPr>
      </p:sp>
      <p:sp>
        <p:nvSpPr>
          <p:cNvPr name="Freeform 16" id="16"/>
          <p:cNvSpPr/>
          <p:nvPr/>
        </p:nvSpPr>
        <p:spPr>
          <a:xfrm flipH="false" flipV="false" rot="0">
            <a:off x="11013342" y="8564796"/>
            <a:ext cx="1146756" cy="1190194"/>
          </a:xfrm>
          <a:custGeom>
            <a:avLst/>
            <a:gdLst/>
            <a:ahLst/>
            <a:cxnLst/>
            <a:rect r="r" b="b" t="t" l="l"/>
            <a:pathLst>
              <a:path h="1190194" w="1146756">
                <a:moveTo>
                  <a:pt x="0" y="0"/>
                </a:moveTo>
                <a:lnTo>
                  <a:pt x="1146756" y="0"/>
                </a:lnTo>
                <a:lnTo>
                  <a:pt x="1146756" y="1190195"/>
                </a:lnTo>
                <a:lnTo>
                  <a:pt x="0" y="1190195"/>
                </a:lnTo>
                <a:lnTo>
                  <a:pt x="0" y="0"/>
                </a:lnTo>
                <a:close/>
              </a:path>
            </a:pathLst>
          </a:custGeom>
          <a:blipFill>
            <a:blip r:embed="rId9"/>
            <a:stretch>
              <a:fillRect l="-31060" t="-30943" r="-30600" b="-24817"/>
            </a:stretch>
          </a:blipFill>
        </p:spPr>
      </p:sp>
      <p:sp>
        <p:nvSpPr>
          <p:cNvPr name="Freeform 17" id="17"/>
          <p:cNvSpPr/>
          <p:nvPr/>
        </p:nvSpPr>
        <p:spPr>
          <a:xfrm flipH="false" flipV="false" rot="0">
            <a:off x="1042956" y="6279376"/>
            <a:ext cx="14735267" cy="2033316"/>
          </a:xfrm>
          <a:custGeom>
            <a:avLst/>
            <a:gdLst/>
            <a:ahLst/>
            <a:cxnLst/>
            <a:rect r="r" b="b" t="t" l="l"/>
            <a:pathLst>
              <a:path h="2033316" w="14735267">
                <a:moveTo>
                  <a:pt x="0" y="0"/>
                </a:moveTo>
                <a:lnTo>
                  <a:pt x="14735267" y="0"/>
                </a:lnTo>
                <a:lnTo>
                  <a:pt x="14735267" y="2033317"/>
                </a:lnTo>
                <a:lnTo>
                  <a:pt x="0" y="2033317"/>
                </a:lnTo>
                <a:lnTo>
                  <a:pt x="0" y="0"/>
                </a:lnTo>
                <a:close/>
              </a:path>
            </a:pathLst>
          </a:custGeom>
          <a:blipFill>
            <a:blip r:embed="rId10"/>
            <a:stretch>
              <a:fillRect l="0" t="0" r="0" b="0"/>
            </a:stretch>
          </a:blipFill>
        </p:spPr>
      </p:sp>
      <p:sp>
        <p:nvSpPr>
          <p:cNvPr name="TextBox 18" id="18"/>
          <p:cNvSpPr txBox="true"/>
          <p:nvPr/>
        </p:nvSpPr>
        <p:spPr>
          <a:xfrm rot="0">
            <a:off x="1028700" y="866775"/>
            <a:ext cx="11131398" cy="1385872"/>
          </a:xfrm>
          <a:prstGeom prst="rect">
            <a:avLst/>
          </a:prstGeom>
        </p:spPr>
        <p:txBody>
          <a:bodyPr anchor="t" rtlCol="false" tIns="0" lIns="0" bIns="0" rIns="0">
            <a:spAutoFit/>
          </a:bodyPr>
          <a:lstStyle/>
          <a:p>
            <a:pPr algn="l">
              <a:lnSpc>
                <a:spcPts val="11288"/>
              </a:lnSpc>
            </a:pPr>
            <a:r>
              <a:rPr lang="en-US" sz="8063">
                <a:solidFill>
                  <a:srgbClr val="FFFFFF"/>
                </a:solidFill>
                <a:latin typeface="Neue Machina Ultra-Bold"/>
              </a:rPr>
              <a:t>Data analysis tools</a:t>
            </a:r>
          </a:p>
        </p:txBody>
      </p:sp>
      <p:sp>
        <p:nvSpPr>
          <p:cNvPr name="TextBox 19" id="19"/>
          <p:cNvSpPr txBox="true"/>
          <p:nvPr/>
        </p:nvSpPr>
        <p:spPr>
          <a:xfrm rot="0">
            <a:off x="1370371" y="3741078"/>
            <a:ext cx="2598564"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1</a:t>
            </a:r>
          </a:p>
        </p:txBody>
      </p:sp>
      <p:sp>
        <p:nvSpPr>
          <p:cNvPr name="TextBox 20" id="20"/>
          <p:cNvSpPr txBox="true"/>
          <p:nvPr/>
        </p:nvSpPr>
        <p:spPr>
          <a:xfrm rot="0">
            <a:off x="1370371" y="5135245"/>
            <a:ext cx="2991261" cy="330200"/>
          </a:xfrm>
          <a:prstGeom prst="rect">
            <a:avLst/>
          </a:prstGeom>
        </p:spPr>
        <p:txBody>
          <a:bodyPr anchor="t" rtlCol="false" tIns="0" lIns="0" bIns="0" rIns="0">
            <a:spAutoFit/>
          </a:bodyPr>
          <a:lstStyle/>
          <a:p>
            <a:pPr algn="l" marL="431797" indent="-215899" lvl="1">
              <a:lnSpc>
                <a:spcPts val="2799"/>
              </a:lnSpc>
              <a:buFont typeface="Arial"/>
              <a:buChar char="•"/>
            </a:pPr>
            <a:r>
              <a:rPr lang="en-US" sz="1999">
                <a:solidFill>
                  <a:srgbClr val="FFFFFF"/>
                </a:solidFill>
                <a:latin typeface="Montserrat"/>
              </a:rPr>
              <a:t>Detailed Analytics</a:t>
            </a:r>
          </a:p>
        </p:txBody>
      </p:sp>
      <p:sp>
        <p:nvSpPr>
          <p:cNvPr name="TextBox 21" id="21"/>
          <p:cNvSpPr txBox="true"/>
          <p:nvPr/>
        </p:nvSpPr>
        <p:spPr>
          <a:xfrm rot="0">
            <a:off x="6567500" y="3741078"/>
            <a:ext cx="2598564"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2</a:t>
            </a:r>
          </a:p>
        </p:txBody>
      </p:sp>
      <p:sp>
        <p:nvSpPr>
          <p:cNvPr name="TextBox 22" id="22"/>
          <p:cNvSpPr txBox="true"/>
          <p:nvPr/>
        </p:nvSpPr>
        <p:spPr>
          <a:xfrm rot="0">
            <a:off x="6567500" y="5105400"/>
            <a:ext cx="3473733" cy="339725"/>
          </a:xfrm>
          <a:prstGeom prst="rect">
            <a:avLst/>
          </a:prstGeom>
        </p:spPr>
        <p:txBody>
          <a:bodyPr anchor="t" rtlCol="false" tIns="0" lIns="0" bIns="0" rIns="0">
            <a:spAutoFit/>
          </a:bodyPr>
          <a:lstStyle/>
          <a:p>
            <a:pPr algn="l" marL="431801" indent="-215900" lvl="1">
              <a:lnSpc>
                <a:spcPts val="2800"/>
              </a:lnSpc>
              <a:buFont typeface="Arial"/>
              <a:buChar char="•"/>
            </a:pPr>
            <a:r>
              <a:rPr lang="en-US" sz="2000">
                <a:solidFill>
                  <a:srgbClr val="FFFFFF"/>
                </a:solidFill>
                <a:latin typeface="Montserrat"/>
              </a:rPr>
              <a:t>Competitive Analysis</a:t>
            </a:r>
          </a:p>
        </p:txBody>
      </p:sp>
      <p:sp>
        <p:nvSpPr>
          <p:cNvPr name="TextBox 23" id="23"/>
          <p:cNvSpPr txBox="true"/>
          <p:nvPr/>
        </p:nvSpPr>
        <p:spPr>
          <a:xfrm rot="0">
            <a:off x="11797843" y="5125720"/>
            <a:ext cx="3670257" cy="339725"/>
          </a:xfrm>
          <a:prstGeom prst="rect">
            <a:avLst/>
          </a:prstGeom>
        </p:spPr>
        <p:txBody>
          <a:bodyPr anchor="t" rtlCol="false" tIns="0" lIns="0" bIns="0" rIns="0">
            <a:spAutoFit/>
          </a:bodyPr>
          <a:lstStyle/>
          <a:p>
            <a:pPr algn="l" marL="431801" indent="-215900" lvl="1">
              <a:lnSpc>
                <a:spcPts val="2800"/>
              </a:lnSpc>
              <a:buFont typeface="Arial"/>
              <a:buChar char="•"/>
            </a:pPr>
            <a:r>
              <a:rPr lang="en-US" sz="2000">
                <a:solidFill>
                  <a:srgbClr val="FFFFFF"/>
                </a:solidFill>
                <a:latin typeface="Montserrat"/>
              </a:rPr>
              <a:t>Historical Data</a:t>
            </a:r>
          </a:p>
        </p:txBody>
      </p:sp>
      <p:sp>
        <p:nvSpPr>
          <p:cNvPr name="TextBox 24" id="24"/>
          <p:cNvSpPr txBox="true"/>
          <p:nvPr/>
        </p:nvSpPr>
        <p:spPr>
          <a:xfrm rot="0">
            <a:off x="11951104" y="3741078"/>
            <a:ext cx="2598564"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3</a:t>
            </a:r>
          </a:p>
        </p:txBody>
      </p:sp>
      <p:sp>
        <p:nvSpPr>
          <p:cNvPr name="TextBox 25" id="25"/>
          <p:cNvSpPr txBox="true"/>
          <p:nvPr/>
        </p:nvSpPr>
        <p:spPr>
          <a:xfrm rot="0">
            <a:off x="4785307" y="8607968"/>
            <a:ext cx="6029678" cy="989552"/>
          </a:xfrm>
          <a:prstGeom prst="rect">
            <a:avLst/>
          </a:prstGeom>
        </p:spPr>
        <p:txBody>
          <a:bodyPr anchor="t" rtlCol="false" tIns="0" lIns="0" bIns="0" rIns="0">
            <a:spAutoFit/>
          </a:bodyPr>
          <a:lstStyle/>
          <a:p>
            <a:pPr algn="l">
              <a:lnSpc>
                <a:spcPts val="8052"/>
              </a:lnSpc>
            </a:pPr>
            <a:r>
              <a:rPr lang="en-US" sz="5751">
                <a:solidFill>
                  <a:srgbClr val="FFFFFF"/>
                </a:solidFill>
                <a:latin typeface="Neue Machina Ultra-Bold"/>
              </a:rPr>
              <a:t>TwitchTracker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DAGFBE_fHzI</dc:identifier>
  <dcterms:modified xsi:type="dcterms:W3CDTF">2011-08-01T06:04:30Z</dcterms:modified>
  <cp:revision>1</cp:revision>
  <dc:title>Les ptits chou</dc:title>
</cp:coreProperties>
</file>

<file path=docProps/thumbnail.jpeg>
</file>